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61" r:id="rId4"/>
    <p:sldId id="259" r:id="rId5"/>
    <p:sldId id="262" r:id="rId6"/>
    <p:sldId id="258" r:id="rId7"/>
    <p:sldId id="263" r:id="rId8"/>
    <p:sldId id="264"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292"/>
    <p:restoredTop sz="78571"/>
  </p:normalViewPr>
  <p:slideViewPr>
    <p:cSldViewPr snapToGrid="0">
      <p:cViewPr varScale="1">
        <p:scale>
          <a:sx n="124" d="100"/>
          <a:sy n="124" d="100"/>
        </p:scale>
        <p:origin x="176" y="736"/>
      </p:cViewPr>
      <p:guideLst/>
    </p:cSldViewPr>
  </p:slideViewPr>
  <p:notesTextViewPr>
    <p:cViewPr>
      <p:scale>
        <a:sx n="1" d="1"/>
        <a:sy n="1" d="1"/>
      </p:scale>
      <p:origin x="0" y="0"/>
    </p:cViewPr>
  </p:notesTextViewPr>
  <p:notesViewPr>
    <p:cSldViewPr snapToGrid="0">
      <p:cViewPr varScale="1">
        <p:scale>
          <a:sx n="93" d="100"/>
          <a:sy n="93" d="100"/>
        </p:scale>
        <p:origin x="2148"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62CF7D-0A45-40ED-B97C-4B68A446EF35}" type="datetimeFigureOut">
              <a:rPr kumimoji="1" lang="ja-JP" altLang="en-US" smtClean="0"/>
              <a:t>2021/1/21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916D6F-9D06-41A4-A6AA-327CF0A7C94E}" type="slidenum">
              <a:rPr kumimoji="1" lang="ja-JP" altLang="en-US" smtClean="0"/>
              <a:t>‹#›</a:t>
            </a:fld>
            <a:endParaRPr kumimoji="1" lang="ja-JP" altLang="en-US"/>
          </a:p>
        </p:txBody>
      </p:sp>
    </p:spTree>
    <p:extLst>
      <p:ext uri="{BB962C8B-B14F-4D97-AF65-F5344CB8AC3E}">
        <p14:creationId xmlns:p14="http://schemas.microsoft.com/office/powerpoint/2010/main" val="18812524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NEDO</a:t>
            </a:r>
            <a:r>
              <a:rPr kumimoji="1" lang="ja-JP" altLang="en-US" dirty="0"/>
              <a:t>市場化プロジェクトにおいてプラットフォーム化されたロボットは、</a:t>
            </a:r>
            <a:r>
              <a:rPr kumimoji="1" lang="en-US" altLang="ja-JP" dirty="0"/>
              <a:t>ROS</a:t>
            </a:r>
            <a:r>
              <a:rPr kumimoji="1" lang="ja-JP" altLang="en-US" dirty="0"/>
              <a:t>の</a:t>
            </a:r>
            <a:r>
              <a:rPr lang="ja-JP" altLang="en-US" dirty="0"/>
              <a:t>共通のインターフェースで動作することで、多様なメーカー製のロボットや周辺機器からなるシステム構築が容易になることが大きな利点の一つです。</a:t>
            </a:r>
            <a:endParaRPr kumimoji="1" lang="en-US" altLang="ja-JP" dirty="0"/>
          </a:p>
          <a:p>
            <a:endParaRPr lang="en-US" altLang="ja-JP" dirty="0"/>
          </a:p>
          <a:p>
            <a:r>
              <a:rPr lang="ja-JP" altLang="en-US" dirty="0"/>
              <a:t>これまで異なる複数の</a:t>
            </a:r>
            <a:r>
              <a:rPr lang="en-US" altLang="ja-JP" dirty="0"/>
              <a:t>API</a:t>
            </a:r>
            <a:r>
              <a:rPr lang="ja-JP" altLang="en-US" dirty="0"/>
              <a:t>を取り扱わなくてはいけなかった</a:t>
            </a:r>
            <a:r>
              <a:rPr lang="en-US" altLang="ja-JP" dirty="0"/>
              <a:t>SIer</a:t>
            </a:r>
            <a:r>
              <a:rPr lang="ja-JP" altLang="en-US" dirty="0"/>
              <a:t>にとっては、様々なタイプ、様々なメーカーのロボットを共通のやり方でシステム構築可能となり、より多くのアプリケーションに対応できるため、メーカーと</a:t>
            </a:r>
            <a:r>
              <a:rPr lang="en-US" altLang="ja-JP" dirty="0"/>
              <a:t>SIer</a:t>
            </a:r>
            <a:r>
              <a:rPr lang="ja-JP" altLang="en-US" dirty="0"/>
              <a:t>の分業体制が確立されることが期待されます。</a:t>
            </a:r>
            <a:endParaRPr lang="en-US" altLang="ja-JP" dirty="0"/>
          </a:p>
          <a:p>
            <a:endParaRPr kumimoji="1" lang="en-US" altLang="ja-JP" dirty="0"/>
          </a:p>
          <a:p>
            <a:r>
              <a:rPr lang="ja-JP" altLang="en-US" dirty="0"/>
              <a:t>市場化プロジェクトにおいては、川崎重工とソフトウェアコンソーシアムが協力して、川崎重工製ロボットコントローラの</a:t>
            </a:r>
            <a:r>
              <a:rPr lang="en-US" altLang="ja-JP" dirty="0"/>
              <a:t>ROS</a:t>
            </a:r>
            <a:r>
              <a:rPr lang="ja-JP" altLang="en-US" dirty="0"/>
              <a:t>対応や、ロボットドライバ、</a:t>
            </a:r>
            <a:r>
              <a:rPr lang="en-US" altLang="ja-JP" dirty="0" err="1"/>
              <a:t>MoveIt</a:t>
            </a:r>
            <a:r>
              <a:rPr lang="en-US" altLang="ja-JP" dirty="0"/>
              <a:t>!</a:t>
            </a:r>
            <a:r>
              <a:rPr lang="ja-JP" altLang="en-US" dirty="0"/>
              <a:t>対応のための</a:t>
            </a:r>
            <a:r>
              <a:rPr lang="en-US" altLang="ja-JP" dirty="0"/>
              <a:t>ROS</a:t>
            </a:r>
            <a:r>
              <a:rPr lang="ja-JP" altLang="en-US" dirty="0"/>
              <a:t>パッケージの提供を行ってきました。</a:t>
            </a:r>
            <a:endParaRPr lang="en-US" altLang="ja-JP" dirty="0"/>
          </a:p>
          <a:p>
            <a:endParaRPr lang="en-US" altLang="ja-JP" dirty="0"/>
          </a:p>
          <a:p>
            <a:r>
              <a:rPr lang="ja-JP" altLang="en-US" dirty="0"/>
              <a:t>これにより、実機を持たない人でもシミュレータ上で川崎重工製の様々なロボットを容易に試すことができるとともに、他の</a:t>
            </a:r>
            <a:r>
              <a:rPr lang="en-US" altLang="ja-JP" dirty="0"/>
              <a:t>ROS</a:t>
            </a:r>
            <a:r>
              <a:rPr lang="ja-JP" altLang="en-US" dirty="0"/>
              <a:t>対応ロボットと同様のやり方で川崎重工製ロボットを利用したロボットアプリケーションの構築を行うことができます。</a:t>
            </a:r>
            <a:endParaRPr kumimoji="1" lang="ja-JP" altLang="en-US" dirty="0"/>
          </a:p>
        </p:txBody>
      </p:sp>
      <p:sp>
        <p:nvSpPr>
          <p:cNvPr id="4" name="スライド番号プレースホルダー 3"/>
          <p:cNvSpPr>
            <a:spLocks noGrp="1"/>
          </p:cNvSpPr>
          <p:nvPr>
            <p:ph type="sldNum" sz="quarter" idx="5"/>
          </p:nvPr>
        </p:nvSpPr>
        <p:spPr/>
        <p:txBody>
          <a:bodyPr/>
          <a:lstStyle/>
          <a:p>
            <a:fld id="{B2916D6F-9D06-41A4-A6AA-327CF0A7C94E}" type="slidenum">
              <a:rPr kumimoji="1" lang="ja-JP" altLang="en-US" smtClean="0"/>
              <a:t>1</a:t>
            </a:fld>
            <a:endParaRPr kumimoji="1" lang="ja-JP" altLang="en-US"/>
          </a:p>
        </p:txBody>
      </p:sp>
    </p:spTree>
    <p:extLst>
      <p:ext uri="{BB962C8B-B14F-4D97-AF65-F5344CB8AC3E}">
        <p14:creationId xmlns:p14="http://schemas.microsoft.com/office/powerpoint/2010/main" val="3160098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本プロジェクトで開発された</a:t>
            </a:r>
            <a:r>
              <a:rPr kumimoji="1" lang="en-US" altLang="ja-JP" dirty="0"/>
              <a:t>ROS</a:t>
            </a:r>
            <a:r>
              <a:rPr kumimoji="1" lang="ja-JP" altLang="en-US" dirty="0"/>
              <a:t>化された川崎重工製ロボットの有効性検証のために、第三者の</a:t>
            </a:r>
            <a:r>
              <a:rPr kumimoji="1" lang="en-US" altLang="ja-JP" dirty="0"/>
              <a:t>SIer</a:t>
            </a:r>
            <a:r>
              <a:rPr kumimoji="1" lang="ja-JP" altLang="en-US" dirty="0"/>
              <a:t>に、本プロジェクトで開発されたロボットインターフェースを利用した模擬システム構築を実施しました。</a:t>
            </a:r>
            <a:endParaRPr kumimoji="1" lang="en-US" altLang="ja-JP" dirty="0"/>
          </a:p>
          <a:p>
            <a:endParaRPr lang="en-US" altLang="ja-JP" dirty="0"/>
          </a:p>
          <a:p>
            <a:r>
              <a:rPr kumimoji="1" lang="en-US" altLang="ja-JP" dirty="0"/>
              <a:t>ROS</a:t>
            </a:r>
            <a:r>
              <a:rPr kumimoji="1" lang="ja-JP" altLang="en-US" dirty="0"/>
              <a:t>を利用する利点を生かすため、ビジョンを用いた物体認識とバラ積みピッキング機能を用いた、製品仕分け作業模擬システムを構築しました。</a:t>
            </a:r>
            <a:endParaRPr kumimoji="1" lang="en-US" altLang="ja-JP" dirty="0"/>
          </a:p>
          <a:p>
            <a:endParaRPr lang="en-US" altLang="ja-JP" dirty="0"/>
          </a:p>
          <a:p>
            <a:r>
              <a:rPr kumimoji="1" lang="ja-JP" altLang="en-US" dirty="0"/>
              <a:t>隣で動作している</a:t>
            </a:r>
            <a:r>
              <a:rPr kumimoji="1" lang="en-US" altLang="ja-JP" dirty="0" err="1"/>
              <a:t>duAro</a:t>
            </a:r>
            <a:r>
              <a:rPr kumimoji="1" lang="ja-JP" altLang="en-US" dirty="0"/>
              <a:t>同様に、プロジェクトで開発されたソフトウェアパッケージ群を用い、</a:t>
            </a:r>
            <a:r>
              <a:rPr kumimoji="1" lang="en-US" altLang="ja-JP" dirty="0"/>
              <a:t>ROS,</a:t>
            </a:r>
            <a:r>
              <a:rPr kumimoji="1" lang="ja-JP" altLang="en-US" dirty="0"/>
              <a:t> </a:t>
            </a:r>
            <a:r>
              <a:rPr kumimoji="1" lang="en-US" altLang="ja-JP" dirty="0" err="1"/>
              <a:t>rviz</a:t>
            </a:r>
            <a:r>
              <a:rPr kumimoji="1" lang="en-US" altLang="ja-JP" dirty="0"/>
              <a:t>, </a:t>
            </a:r>
            <a:r>
              <a:rPr kumimoji="1" lang="en-US" altLang="ja-JP" dirty="0" err="1"/>
              <a:t>MoveIt</a:t>
            </a:r>
            <a:r>
              <a:rPr kumimoji="1" lang="en-US" altLang="ja-JP" dirty="0"/>
              <a:t>!</a:t>
            </a:r>
            <a:r>
              <a:rPr kumimoji="1" lang="ja-JP" altLang="en-US" dirty="0"/>
              <a:t>といった開発ツールを用いてシステムを短期間で構築することができました。</a:t>
            </a:r>
            <a:endParaRPr kumimoji="1" lang="en-US" altLang="ja-JP" dirty="0"/>
          </a:p>
          <a:p>
            <a:endParaRPr lang="en-US" altLang="ja-JP" dirty="0"/>
          </a:p>
          <a:p>
            <a:r>
              <a:rPr lang="ja-JP" altLang="en-US" dirty="0"/>
              <a:t>このシステム開発プロセスを分析することで、市場化プロジェクトで開発された</a:t>
            </a:r>
            <a:r>
              <a:rPr lang="en-US" altLang="ja-JP" dirty="0"/>
              <a:t>ROS</a:t>
            </a:r>
            <a:r>
              <a:rPr lang="ja-JP" altLang="en-US" dirty="0"/>
              <a:t>パッケージやその他のプラットフォームソフトウェアの有効性を検証しています。</a:t>
            </a:r>
            <a:endParaRPr lang="en-US" altLang="ja-JP" dirty="0"/>
          </a:p>
        </p:txBody>
      </p:sp>
      <p:sp>
        <p:nvSpPr>
          <p:cNvPr id="4" name="スライド番号プレースホルダー 3"/>
          <p:cNvSpPr>
            <a:spLocks noGrp="1"/>
          </p:cNvSpPr>
          <p:nvPr>
            <p:ph type="sldNum" sz="quarter" idx="5"/>
          </p:nvPr>
        </p:nvSpPr>
        <p:spPr/>
        <p:txBody>
          <a:bodyPr/>
          <a:lstStyle/>
          <a:p>
            <a:fld id="{B2916D6F-9D06-41A4-A6AA-327CF0A7C94E}" type="slidenum">
              <a:rPr kumimoji="1" lang="ja-JP" altLang="en-US" smtClean="0"/>
              <a:t>2</a:t>
            </a:fld>
            <a:endParaRPr kumimoji="1" lang="ja-JP" altLang="en-US"/>
          </a:p>
        </p:txBody>
      </p:sp>
    </p:spTree>
    <p:extLst>
      <p:ext uri="{BB962C8B-B14F-4D97-AF65-F5344CB8AC3E}">
        <p14:creationId xmlns:p14="http://schemas.microsoft.com/office/powerpoint/2010/main" val="4213362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22357725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963099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2254956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19345965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1631500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1662779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2204819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824506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1027928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599911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A55ECE2-E833-4FD6-8DD1-897B93C43C8C}" type="datetimeFigureOut">
              <a:rPr kumimoji="1" lang="ja-JP" altLang="en-US" smtClean="0"/>
              <a:t>2021/1/21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446640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55ECE2-E833-4FD6-8DD1-897B93C43C8C}" type="datetimeFigureOut">
              <a:rPr kumimoji="1" lang="ja-JP" altLang="en-US" smtClean="0"/>
              <a:t>2021/1/21</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016B83-6102-4019-9989-17570DBA3677}" type="slidenum">
              <a:rPr kumimoji="1" lang="ja-JP" altLang="en-US" smtClean="0"/>
              <a:t>‹#›</a:t>
            </a:fld>
            <a:endParaRPr kumimoji="1" lang="ja-JP" altLang="en-US"/>
          </a:p>
        </p:txBody>
      </p:sp>
    </p:spTree>
    <p:extLst>
      <p:ext uri="{BB962C8B-B14F-4D97-AF65-F5344CB8AC3E}">
        <p14:creationId xmlns:p14="http://schemas.microsoft.com/office/powerpoint/2010/main" val="18553947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Kawasaki-Robotics" TargetMode="External"/><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jpeg"/><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13" Type="http://schemas.openxmlformats.org/officeDocument/2006/relationships/image" Target="../media/image15.png"/><Relationship Id="rId3" Type="http://schemas.openxmlformats.org/officeDocument/2006/relationships/slideLayout" Target="../slideLayouts/slideLayout2.xml"/><Relationship Id="rId7" Type="http://schemas.openxmlformats.org/officeDocument/2006/relationships/image" Target="../media/image10.png"/><Relationship Id="rId12" Type="http://schemas.openxmlformats.org/officeDocument/2006/relationships/image" Target="../media/image1.png"/><Relationship Id="rId17" Type="http://schemas.openxmlformats.org/officeDocument/2006/relationships/image" Target="../media/image16.png"/><Relationship Id="rId2" Type="http://schemas.openxmlformats.org/officeDocument/2006/relationships/video" Target="../media/media1.mp4"/><Relationship Id="rId16" Type="http://schemas.openxmlformats.org/officeDocument/2006/relationships/image" Target="../media/image4.png"/><Relationship Id="rId1" Type="http://schemas.microsoft.com/office/2007/relationships/media" Target="../media/media1.mp4"/><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6.png"/><Relationship Id="rId10" Type="http://schemas.openxmlformats.org/officeDocument/2006/relationships/image" Target="../media/image13.png"/><Relationship Id="rId4" Type="http://schemas.openxmlformats.org/officeDocument/2006/relationships/notesSlide" Target="../notesSlides/notesSlide2.xml"/><Relationship Id="rId9" Type="http://schemas.openxmlformats.org/officeDocument/2006/relationships/image" Target="../media/image12.jpeg"/><Relationship Id="rId1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96BEAA5A-3467-466C-9AA6-1C1AE662F61A}"/>
              </a:ext>
            </a:extLst>
          </p:cNvPr>
          <p:cNvSpPr txBox="1"/>
          <p:nvPr/>
        </p:nvSpPr>
        <p:spPr>
          <a:xfrm>
            <a:off x="258196" y="227845"/>
            <a:ext cx="8711760" cy="1384995"/>
          </a:xfrm>
          <a:prstGeom prst="rect">
            <a:avLst/>
          </a:prstGeom>
          <a:solidFill>
            <a:schemeClr val="accent6">
              <a:lumMod val="20000"/>
              <a:lumOff val="80000"/>
            </a:schemeClr>
          </a:solidFill>
        </p:spPr>
        <p:txBody>
          <a:bodyPr wrap="square" rtlCol="0">
            <a:spAutoFit/>
          </a:bodyPr>
          <a:lstStyle/>
          <a:p>
            <a:r>
              <a:rPr kumimoji="1" lang="ja-JP" altLang="en-US" sz="2400" b="1" dirty="0">
                <a:latin typeface="メイリオ" panose="020B0604030504040204" pitchFamily="50" charset="-128"/>
                <a:ea typeface="メイリオ" panose="020B0604030504040204" pitchFamily="50" charset="-128"/>
              </a:rPr>
              <a:t>市場化プロジェクトにおけるプラットフォーム化の意義</a:t>
            </a:r>
            <a:endParaRPr kumimoji="1" lang="en-US" altLang="ja-JP" sz="2400" b="1" dirty="0">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sz="2000" dirty="0">
                <a:latin typeface="メイリオ" panose="020B0604030504040204" pitchFamily="50" charset="-128"/>
                <a:ea typeface="メイリオ" panose="020B0604030504040204" pitchFamily="50" charset="-128"/>
              </a:rPr>
              <a:t>様々なロボットが</a:t>
            </a:r>
            <a:r>
              <a:rPr kumimoji="1" lang="ja-JP" altLang="en-US" sz="2000" dirty="0">
                <a:solidFill>
                  <a:srgbClr val="FF0000"/>
                </a:solidFill>
                <a:latin typeface="メイリオ" panose="020B0604030504040204" pitchFamily="50" charset="-128"/>
                <a:ea typeface="メイリオ" panose="020B0604030504040204" pitchFamily="50" charset="-128"/>
              </a:rPr>
              <a:t>共通インターフェースで動作</a:t>
            </a:r>
            <a:endParaRPr kumimoji="1" lang="en-US" altLang="ja-JP" sz="2000" dirty="0">
              <a:solidFill>
                <a:srgbClr val="FF0000"/>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en-US" altLang="ja-JP" sz="2000" dirty="0">
                <a:latin typeface="メイリオ" panose="020B0604030504040204" pitchFamily="50" charset="-128"/>
                <a:ea typeface="メイリオ" panose="020B0604030504040204" pitchFamily="50" charset="-128"/>
              </a:rPr>
              <a:t>SIer</a:t>
            </a:r>
            <a:r>
              <a:rPr kumimoji="1" lang="ja-JP" altLang="en-US" sz="2000" dirty="0">
                <a:latin typeface="メイリオ" panose="020B0604030504040204" pitchFamily="50" charset="-128"/>
                <a:ea typeface="メイリオ" panose="020B0604030504040204" pitchFamily="50" charset="-128"/>
              </a:rPr>
              <a:t>は多彩な</a:t>
            </a:r>
            <a:r>
              <a:rPr kumimoji="1" lang="en-US" altLang="ja-JP" sz="2000" dirty="0">
                <a:latin typeface="メイリオ" panose="020B0604030504040204" pitchFamily="50" charset="-128"/>
                <a:ea typeface="メイリオ" panose="020B0604030504040204" pitchFamily="50" charset="-128"/>
              </a:rPr>
              <a:t>ROS</a:t>
            </a:r>
            <a:r>
              <a:rPr kumimoji="1" lang="ja-JP" altLang="en-US" sz="2000" dirty="0">
                <a:latin typeface="メイリオ" panose="020B0604030504040204" pitchFamily="50" charset="-128"/>
                <a:ea typeface="メイリオ" panose="020B0604030504040204" pitchFamily="50" charset="-128"/>
              </a:rPr>
              <a:t> </a:t>
            </a:r>
            <a:r>
              <a:rPr kumimoji="1" lang="en-US" altLang="ja-JP" sz="2000" dirty="0">
                <a:latin typeface="メイリオ" panose="020B0604030504040204" pitchFamily="50" charset="-128"/>
                <a:ea typeface="メイリオ" panose="020B0604030504040204" pitchFamily="50" charset="-128"/>
              </a:rPr>
              <a:t>API</a:t>
            </a:r>
            <a:r>
              <a:rPr kumimoji="1" lang="ja-JP" altLang="en-US" sz="2000" dirty="0">
                <a:latin typeface="メイリオ" panose="020B0604030504040204" pitchFamily="50" charset="-128"/>
                <a:ea typeface="メイリオ" panose="020B0604030504040204" pitchFamily="50" charset="-128"/>
              </a:rPr>
              <a:t>対応ロボットを利用可能</a:t>
            </a:r>
            <a:endParaRPr kumimoji="1" lang="en-US" altLang="ja-JP" sz="2000" dirty="0">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sz="2000" dirty="0">
                <a:latin typeface="メイリオ" panose="020B0604030504040204" pitchFamily="50" charset="-128"/>
                <a:ea typeface="メイリオ" panose="020B0604030504040204" pitchFamily="50" charset="-128"/>
              </a:rPr>
              <a:t>メーカーと</a:t>
            </a:r>
            <a:r>
              <a:rPr kumimoji="1" lang="en-US" altLang="ja-JP" sz="2000" dirty="0">
                <a:latin typeface="メイリオ" panose="020B0604030504040204" pitchFamily="50" charset="-128"/>
                <a:ea typeface="メイリオ" panose="020B0604030504040204" pitchFamily="50" charset="-128"/>
              </a:rPr>
              <a:t>SIer</a:t>
            </a:r>
            <a:r>
              <a:rPr kumimoji="1" lang="ja-JP" altLang="en-US" sz="2000" dirty="0">
                <a:latin typeface="メイリオ" panose="020B0604030504040204" pitchFamily="50" charset="-128"/>
                <a:ea typeface="メイリオ" panose="020B0604030504040204" pitchFamily="50" charset="-128"/>
              </a:rPr>
              <a:t>の</a:t>
            </a:r>
            <a:r>
              <a:rPr kumimoji="1" lang="ja-JP" altLang="en-US" sz="2000" dirty="0">
                <a:solidFill>
                  <a:srgbClr val="FF0000"/>
                </a:solidFill>
                <a:latin typeface="メイリオ" panose="020B0604030504040204" pitchFamily="50" charset="-128"/>
                <a:ea typeface="メイリオ" panose="020B0604030504040204" pitchFamily="50" charset="-128"/>
              </a:rPr>
              <a:t>分業体制の確立</a:t>
            </a:r>
          </a:p>
        </p:txBody>
      </p:sp>
      <p:sp>
        <p:nvSpPr>
          <p:cNvPr id="5" name="矢印: 下 4">
            <a:extLst>
              <a:ext uri="{FF2B5EF4-FFF2-40B4-BE49-F238E27FC236}">
                <a16:creationId xmlns:a16="http://schemas.microsoft.com/office/drawing/2014/main" id="{188E3BD8-975B-41BD-A47B-E03D0ED35239}"/>
              </a:ext>
            </a:extLst>
          </p:cNvPr>
          <p:cNvSpPr/>
          <p:nvPr/>
        </p:nvSpPr>
        <p:spPr>
          <a:xfrm>
            <a:off x="3580929" y="2806308"/>
            <a:ext cx="1588577" cy="309966"/>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1" name="Picture 2" descr="「Kawasaki RS005 robot」の画像検索結果">
            <a:extLst>
              <a:ext uri="{FF2B5EF4-FFF2-40B4-BE49-F238E27FC236}">
                <a16:creationId xmlns:a16="http://schemas.microsoft.com/office/drawing/2014/main" id="{23443678-2112-454B-8FD2-99C8FF9ADE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6432696" y="2968537"/>
            <a:ext cx="2050362" cy="246814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duAro」の画像検索結果&quot;">
            <a:extLst>
              <a:ext uri="{FF2B5EF4-FFF2-40B4-BE49-F238E27FC236}">
                <a16:creationId xmlns:a16="http://schemas.microsoft.com/office/drawing/2014/main" id="{71BE49A2-45DB-42C1-9681-60C5DCE004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9162" y="3122908"/>
            <a:ext cx="1686448" cy="20994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川崎重工 Fコントローラ」の画像検索結果&quot;">
            <a:extLst>
              <a:ext uri="{FF2B5EF4-FFF2-40B4-BE49-F238E27FC236}">
                <a16:creationId xmlns:a16="http://schemas.microsoft.com/office/drawing/2014/main" id="{34AA9CA2-FE2E-47FF-BE62-41273A38B57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34187" y="4317029"/>
            <a:ext cx="1638802" cy="110619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github logo」の画像検索結果&quot;">
            <a:extLst>
              <a:ext uri="{FF2B5EF4-FFF2-40B4-BE49-F238E27FC236}">
                <a16:creationId xmlns:a16="http://schemas.microsoft.com/office/drawing/2014/main" id="{96A98D8A-EE26-41A5-A5FC-3E61B2645F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92527" y="2784078"/>
            <a:ext cx="933611" cy="93361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Kawasaki-Robotics">
            <a:extLst>
              <a:ext uri="{FF2B5EF4-FFF2-40B4-BE49-F238E27FC236}">
                <a16:creationId xmlns:a16="http://schemas.microsoft.com/office/drawing/2014/main" id="{FAE26BAB-B99F-4565-BDFA-B8C9BC09D0A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69361" y="3354012"/>
            <a:ext cx="406039" cy="406039"/>
          </a:xfrm>
          <a:prstGeom prst="rect">
            <a:avLst/>
          </a:prstGeom>
          <a:noFill/>
          <a:extLst>
            <a:ext uri="{909E8E84-426E-40DD-AFC4-6F175D3DCCD1}">
              <a14:hiddenFill xmlns:a14="http://schemas.microsoft.com/office/drawing/2010/main">
                <a:solidFill>
                  <a:srgbClr val="FFFFFF"/>
                </a:solidFill>
              </a14:hiddenFill>
            </a:ext>
          </a:extLst>
        </p:spPr>
      </p:pic>
      <p:sp>
        <p:nvSpPr>
          <p:cNvPr id="62" name="正方形/長方形 61">
            <a:extLst>
              <a:ext uri="{FF2B5EF4-FFF2-40B4-BE49-F238E27FC236}">
                <a16:creationId xmlns:a16="http://schemas.microsoft.com/office/drawing/2014/main" id="{3BBB2A5E-A2A9-4A92-86FE-F338541023B1}"/>
              </a:ext>
            </a:extLst>
          </p:cNvPr>
          <p:cNvSpPr/>
          <p:nvPr/>
        </p:nvSpPr>
        <p:spPr>
          <a:xfrm>
            <a:off x="2996880" y="3065672"/>
            <a:ext cx="3747885" cy="307777"/>
          </a:xfrm>
          <a:prstGeom prst="rect">
            <a:avLst/>
          </a:prstGeom>
        </p:spPr>
        <p:txBody>
          <a:bodyPr wrap="none">
            <a:spAutoFit/>
          </a:bodyPr>
          <a:lstStyle/>
          <a:p>
            <a:r>
              <a:rPr lang="en-US" altLang="ja-JP" sz="1400" dirty="0">
                <a:hlinkClick r:id="rId8"/>
              </a:rPr>
              <a:t>https://github.com/Kawasaki-Robotics</a:t>
            </a:r>
            <a:r>
              <a:rPr lang="ja-JP" altLang="en-US" sz="1400" dirty="0"/>
              <a:t> </a:t>
            </a:r>
            <a:r>
              <a:rPr lang="ja-JP" altLang="en-US" sz="1400" dirty="0">
                <a:latin typeface="メイリオ" panose="020B0604030504040204" pitchFamily="50" charset="-128"/>
                <a:ea typeface="メイリオ" panose="020B0604030504040204" pitchFamily="50" charset="-128"/>
              </a:rPr>
              <a:t>にて提供</a:t>
            </a:r>
          </a:p>
        </p:txBody>
      </p:sp>
      <p:pic>
        <p:nvPicPr>
          <p:cNvPr id="1036" name="Picture 12" descr="「ROS logo」の画像検索結果&quot;">
            <a:extLst>
              <a:ext uri="{FF2B5EF4-FFF2-40B4-BE49-F238E27FC236}">
                <a16:creationId xmlns:a16="http://schemas.microsoft.com/office/drawing/2014/main" id="{86DE7B14-2591-4C57-9589-787073EBBF4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516913" y="3437907"/>
            <a:ext cx="897346" cy="238249"/>
          </a:xfrm>
          <a:prstGeom prst="rect">
            <a:avLst/>
          </a:prstGeom>
          <a:noFill/>
          <a:extLst>
            <a:ext uri="{909E8E84-426E-40DD-AFC4-6F175D3DCCD1}">
              <a14:hiddenFill xmlns:a14="http://schemas.microsoft.com/office/drawing/2010/main">
                <a:solidFill>
                  <a:srgbClr val="FFFFFF"/>
                </a:solidFill>
              </a14:hiddenFill>
            </a:ext>
          </a:extLst>
        </p:spPr>
      </p:pic>
      <p:sp>
        <p:nvSpPr>
          <p:cNvPr id="63" name="テキスト ボックス 62">
            <a:extLst>
              <a:ext uri="{FF2B5EF4-FFF2-40B4-BE49-F238E27FC236}">
                <a16:creationId xmlns:a16="http://schemas.microsoft.com/office/drawing/2014/main" id="{DC538913-E35D-4AD6-B496-2E1CB609C83D}"/>
              </a:ext>
            </a:extLst>
          </p:cNvPr>
          <p:cNvSpPr txBox="1"/>
          <p:nvPr/>
        </p:nvSpPr>
        <p:spPr>
          <a:xfrm>
            <a:off x="2511013" y="3771415"/>
            <a:ext cx="3806491" cy="523220"/>
          </a:xfrm>
          <a:prstGeom prst="rect">
            <a:avLst/>
          </a:prstGeom>
          <a:noFill/>
        </p:spPr>
        <p:txBody>
          <a:bodyPr wrap="none" rtlCol="0">
            <a:spAutoFit/>
          </a:bodyPr>
          <a:lstStyle/>
          <a:p>
            <a:pPr algn="ctr"/>
            <a:r>
              <a:rPr kumimoji="1" lang="en-US" altLang="ja-JP" sz="1400" dirty="0" err="1">
                <a:latin typeface="メイリオ" panose="020B0604030504040204" pitchFamily="50" charset="-128"/>
                <a:ea typeface="メイリオ" panose="020B0604030504040204" pitchFamily="50" charset="-128"/>
              </a:rPr>
              <a:t>duAro</a:t>
            </a:r>
            <a:r>
              <a:rPr kumimoji="1" lang="en-US" altLang="ja-JP" sz="1400" dirty="0">
                <a:latin typeface="メイリオ" panose="020B0604030504040204" pitchFamily="50" charset="-128"/>
                <a:ea typeface="メイリオ" panose="020B0604030504040204" pitchFamily="50" charset="-128"/>
              </a:rPr>
              <a:t>, rs007l, rs007n, rs80n</a:t>
            </a:r>
            <a:r>
              <a:rPr kumimoji="1" lang="ja-JP" altLang="en-US" sz="1400" dirty="0">
                <a:latin typeface="メイリオ" panose="020B0604030504040204" pitchFamily="50" charset="-128"/>
                <a:ea typeface="メイリオ" panose="020B0604030504040204" pitchFamily="50" charset="-128"/>
              </a:rPr>
              <a:t>用パッケージ</a:t>
            </a:r>
            <a:endParaRPr kumimoji="1" lang="en-US" altLang="ja-JP" sz="1400" dirty="0">
              <a:latin typeface="メイリオ" panose="020B0604030504040204" pitchFamily="50" charset="-128"/>
              <a:ea typeface="メイリオ" panose="020B0604030504040204" pitchFamily="50" charset="-128"/>
            </a:endParaRPr>
          </a:p>
          <a:p>
            <a:pPr algn="ctr"/>
            <a:r>
              <a:rPr kumimoji="1" lang="ja-JP" altLang="en-US" sz="1400" dirty="0">
                <a:latin typeface="メイリオ" panose="020B0604030504040204" pitchFamily="50" charset="-128"/>
                <a:ea typeface="メイリオ" panose="020B0604030504040204" pitchFamily="50" charset="-128"/>
              </a:rPr>
              <a:t>を </a:t>
            </a:r>
            <a:r>
              <a:rPr kumimoji="1" lang="en-US" altLang="ja-JP" sz="1400" dirty="0">
                <a:latin typeface="メイリオ" panose="020B0604030504040204" pitchFamily="50" charset="-128"/>
                <a:ea typeface="メイリオ" panose="020B0604030504040204" pitchFamily="50" charset="-128"/>
              </a:rPr>
              <a:t>ros.org</a:t>
            </a:r>
            <a:r>
              <a:rPr kumimoji="1" lang="ja-JP" altLang="en-US" sz="1400" dirty="0">
                <a:latin typeface="メイリオ" panose="020B0604030504040204" pitchFamily="50" charset="-128"/>
                <a:ea typeface="メイリオ" panose="020B0604030504040204" pitchFamily="50" charset="-128"/>
              </a:rPr>
              <a:t> から提供</a:t>
            </a:r>
            <a:endParaRPr kumimoji="1" lang="en-US" altLang="ja-JP" sz="1400" dirty="0">
              <a:latin typeface="メイリオ" panose="020B0604030504040204" pitchFamily="50" charset="-128"/>
              <a:ea typeface="メイリオ" panose="020B0604030504040204" pitchFamily="50" charset="-128"/>
            </a:endParaRPr>
          </a:p>
        </p:txBody>
      </p:sp>
      <p:sp>
        <p:nvSpPr>
          <p:cNvPr id="64" name="十字形 63">
            <a:extLst>
              <a:ext uri="{FF2B5EF4-FFF2-40B4-BE49-F238E27FC236}">
                <a16:creationId xmlns:a16="http://schemas.microsoft.com/office/drawing/2014/main" id="{CB0FFEE6-DD02-4761-8B15-8B80541C86E8}"/>
              </a:ext>
            </a:extLst>
          </p:cNvPr>
          <p:cNvSpPr/>
          <p:nvPr/>
        </p:nvSpPr>
        <p:spPr>
          <a:xfrm>
            <a:off x="4237588" y="4261044"/>
            <a:ext cx="432000" cy="432000"/>
          </a:xfrm>
          <a:prstGeom prst="plus">
            <a:avLst>
              <a:gd name="adj" fmla="val 3504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2" name="矢印: 下 71">
            <a:extLst>
              <a:ext uri="{FF2B5EF4-FFF2-40B4-BE49-F238E27FC236}">
                <a16:creationId xmlns:a16="http://schemas.microsoft.com/office/drawing/2014/main" id="{4F6FF7F7-9383-49D1-8F6E-64A463400AB1}"/>
              </a:ext>
            </a:extLst>
          </p:cNvPr>
          <p:cNvSpPr/>
          <p:nvPr/>
        </p:nvSpPr>
        <p:spPr>
          <a:xfrm rot="16200000">
            <a:off x="5742149" y="4106061"/>
            <a:ext cx="1588577" cy="309966"/>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038" name="Picture 14" descr="「Moveit」の画像検索結果&quot;">
            <a:extLst>
              <a:ext uri="{FF2B5EF4-FFF2-40B4-BE49-F238E27FC236}">
                <a16:creationId xmlns:a16="http://schemas.microsoft.com/office/drawing/2014/main" id="{02D12EC8-0DF3-485D-8777-C3DE04999DC9}"/>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455772" y="3441156"/>
            <a:ext cx="1165840" cy="231751"/>
          </a:xfrm>
          <a:prstGeom prst="rect">
            <a:avLst/>
          </a:prstGeom>
          <a:noFill/>
          <a:extLst>
            <a:ext uri="{909E8E84-426E-40DD-AFC4-6F175D3DCCD1}">
              <a14:hiddenFill xmlns:a14="http://schemas.microsoft.com/office/drawing/2010/main">
                <a:solidFill>
                  <a:srgbClr val="FFFFFF"/>
                </a:solidFill>
              </a14:hiddenFill>
            </a:ext>
          </a:extLst>
        </p:spPr>
      </p:pic>
      <p:sp>
        <p:nvSpPr>
          <p:cNvPr id="74" name="矢印: 下 73">
            <a:extLst>
              <a:ext uri="{FF2B5EF4-FFF2-40B4-BE49-F238E27FC236}">
                <a16:creationId xmlns:a16="http://schemas.microsoft.com/office/drawing/2014/main" id="{64259A68-B12D-4A3B-B87D-F6CA591AB3F6}"/>
              </a:ext>
            </a:extLst>
          </p:cNvPr>
          <p:cNvSpPr/>
          <p:nvPr/>
        </p:nvSpPr>
        <p:spPr>
          <a:xfrm rot="5400000">
            <a:off x="1454302" y="4106061"/>
            <a:ext cx="1588577" cy="309966"/>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正方形/長方形 64">
            <a:extLst>
              <a:ext uri="{FF2B5EF4-FFF2-40B4-BE49-F238E27FC236}">
                <a16:creationId xmlns:a16="http://schemas.microsoft.com/office/drawing/2014/main" id="{B0BD40C9-8CF6-431F-8480-DD0CF1E195BF}"/>
              </a:ext>
            </a:extLst>
          </p:cNvPr>
          <p:cNvSpPr/>
          <p:nvPr/>
        </p:nvSpPr>
        <p:spPr>
          <a:xfrm>
            <a:off x="760363" y="5722308"/>
            <a:ext cx="7818449" cy="86038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solidFill>
                  <a:schemeClr val="tx1"/>
                </a:solidFill>
                <a:latin typeface="メイリオ" panose="020B0604030504040204" pitchFamily="50" charset="-128"/>
                <a:ea typeface="メイリオ" panose="020B0604030504040204" pitchFamily="50" charset="-128"/>
              </a:rPr>
              <a:t>様々なタイプのロボットを</a:t>
            </a:r>
            <a:r>
              <a:rPr kumimoji="1" lang="en-US" altLang="ja-JP" sz="2000" b="1" dirty="0">
                <a:solidFill>
                  <a:schemeClr val="tx1"/>
                </a:solidFill>
                <a:latin typeface="メイリオ" panose="020B0604030504040204" pitchFamily="50" charset="-128"/>
                <a:ea typeface="メイリオ" panose="020B0604030504040204" pitchFamily="50" charset="-128"/>
              </a:rPr>
              <a:t>ROS</a:t>
            </a:r>
            <a:r>
              <a:rPr kumimoji="1" lang="ja-JP" altLang="en-US" sz="2000" b="1" dirty="0">
                <a:solidFill>
                  <a:schemeClr val="tx1"/>
                </a:solidFill>
                <a:latin typeface="メイリオ" panose="020B0604030504040204" pitchFamily="50" charset="-128"/>
                <a:ea typeface="メイリオ" panose="020B0604030504040204" pitchFamily="50" charset="-128"/>
              </a:rPr>
              <a:t> </a:t>
            </a:r>
            <a:r>
              <a:rPr kumimoji="1" lang="en-US" altLang="ja-JP" sz="2000" b="1" dirty="0">
                <a:solidFill>
                  <a:schemeClr val="tx1"/>
                </a:solidFill>
                <a:latin typeface="メイリオ" panose="020B0604030504040204" pitchFamily="50" charset="-128"/>
                <a:ea typeface="メイリオ" panose="020B0604030504040204" pitchFamily="50" charset="-128"/>
              </a:rPr>
              <a:t>I/F</a:t>
            </a:r>
            <a:r>
              <a:rPr kumimoji="1" lang="ja-JP" altLang="en-US" sz="2000" b="1" dirty="0">
                <a:solidFill>
                  <a:schemeClr val="tx1"/>
                </a:solidFill>
                <a:latin typeface="メイリオ" panose="020B0604030504040204" pitchFamily="50" charset="-128"/>
                <a:ea typeface="メイリオ" panose="020B0604030504040204" pitchFamily="50" charset="-128"/>
              </a:rPr>
              <a:t>経由で開発可能</a:t>
            </a:r>
            <a:endParaRPr kumimoji="1" lang="en-US" altLang="ja-JP" sz="2000" b="1" dirty="0">
              <a:solidFill>
                <a:schemeClr val="tx1"/>
              </a:solidFill>
              <a:latin typeface="メイリオ" panose="020B0604030504040204" pitchFamily="50" charset="-128"/>
              <a:ea typeface="メイリオ" panose="020B0604030504040204" pitchFamily="50" charset="-128"/>
            </a:endParaRPr>
          </a:p>
          <a:p>
            <a:pPr algn="ctr"/>
            <a:r>
              <a:rPr kumimoji="1" lang="en-US" altLang="ja-JP" sz="2000" b="1" dirty="0">
                <a:solidFill>
                  <a:schemeClr val="tx1"/>
                </a:solidFill>
                <a:latin typeface="メイリオ" panose="020B0604030504040204" pitchFamily="50" charset="-128"/>
                <a:ea typeface="メイリオ" panose="020B0604030504040204" pitchFamily="50" charset="-128"/>
              </a:rPr>
              <a:t>ROS</a:t>
            </a:r>
            <a:r>
              <a:rPr kumimoji="1" lang="ja-JP" altLang="en-US" sz="2000" b="1" dirty="0">
                <a:solidFill>
                  <a:schemeClr val="tx1"/>
                </a:solidFill>
                <a:latin typeface="メイリオ" panose="020B0604030504040204" pitchFamily="50" charset="-128"/>
                <a:ea typeface="メイリオ" panose="020B0604030504040204" pitchFamily="50" charset="-128"/>
              </a:rPr>
              <a:t>対応デバイス、ロボットとの連携も容易に</a:t>
            </a:r>
            <a:endParaRPr kumimoji="1" lang="en-US" altLang="ja-JP" sz="2000" b="1" dirty="0">
              <a:solidFill>
                <a:schemeClr val="tx1"/>
              </a:solidFill>
              <a:latin typeface="メイリオ" panose="020B0604030504040204" pitchFamily="50" charset="-128"/>
              <a:ea typeface="メイリオ" panose="020B0604030504040204" pitchFamily="50" charset="-128"/>
            </a:endParaRPr>
          </a:p>
        </p:txBody>
      </p:sp>
      <p:sp>
        <p:nvSpPr>
          <p:cNvPr id="77" name="テキスト ボックス 76">
            <a:extLst>
              <a:ext uri="{FF2B5EF4-FFF2-40B4-BE49-F238E27FC236}">
                <a16:creationId xmlns:a16="http://schemas.microsoft.com/office/drawing/2014/main" id="{4901A6E9-28A9-4C0C-9AFC-5998ACF59E3B}"/>
              </a:ext>
            </a:extLst>
          </p:cNvPr>
          <p:cNvSpPr txBox="1"/>
          <p:nvPr/>
        </p:nvSpPr>
        <p:spPr>
          <a:xfrm>
            <a:off x="1363430" y="1699527"/>
            <a:ext cx="6417142" cy="1015663"/>
          </a:xfrm>
          <a:prstGeom prst="rect">
            <a:avLst/>
          </a:prstGeom>
          <a:noFill/>
        </p:spPr>
        <p:txBody>
          <a:bodyPr wrap="none" rtlCol="0">
            <a:spAutoFit/>
          </a:bodyPr>
          <a:lstStyle/>
          <a:p>
            <a:pPr algn="ctr"/>
            <a:r>
              <a:rPr kumimoji="1" lang="ja-JP" altLang="en-US" dirty="0">
                <a:latin typeface="メイリオ" panose="020B0604030504040204" pitchFamily="50" charset="-128"/>
                <a:ea typeface="メイリオ" panose="020B0604030504040204" pitchFamily="50" charset="-128"/>
              </a:rPr>
              <a:t>川崎重工およびソフトコンソーシアム（東大）の取り組み</a:t>
            </a:r>
            <a:endParaRPr kumimoji="1" lang="en-US" altLang="ja-JP" dirty="0">
              <a:latin typeface="メイリオ" panose="020B0604030504040204" pitchFamily="50" charset="-128"/>
              <a:ea typeface="メイリオ" panose="020B0604030504040204" pitchFamily="50" charset="-128"/>
            </a:endParaRPr>
          </a:p>
          <a:p>
            <a:pPr marL="171450" indent="-171450">
              <a:buFont typeface="Arial" panose="020B0604020202020204" pitchFamily="34" charset="0"/>
              <a:buChar char="•"/>
            </a:pPr>
            <a:r>
              <a:rPr kumimoji="1" lang="ja-JP" altLang="en-US" sz="1400" dirty="0">
                <a:latin typeface="メイリオ" panose="020B0604030504040204" pitchFamily="50" charset="-128"/>
                <a:ea typeface="メイリオ" panose="020B0604030504040204" pitchFamily="50" charset="-128"/>
              </a:rPr>
              <a:t>ロボットコントローラの</a:t>
            </a:r>
            <a:r>
              <a:rPr kumimoji="1" lang="en-US" altLang="ja-JP" sz="1400" dirty="0">
                <a:latin typeface="メイリオ" panose="020B0604030504040204" pitchFamily="50" charset="-128"/>
                <a:ea typeface="メイリオ" panose="020B0604030504040204" pitchFamily="50" charset="-128"/>
              </a:rPr>
              <a:t>ROS</a:t>
            </a:r>
            <a:r>
              <a:rPr kumimoji="1" lang="ja-JP" altLang="en-US" sz="1400" dirty="0">
                <a:latin typeface="メイリオ" panose="020B0604030504040204" pitchFamily="50" charset="-128"/>
                <a:ea typeface="メイリオ" panose="020B0604030504040204" pitchFamily="50" charset="-128"/>
              </a:rPr>
              <a:t>インターフェース対応</a:t>
            </a:r>
            <a:endParaRPr kumimoji="1" lang="en-US" altLang="ja-JP" sz="1400" dirty="0">
              <a:latin typeface="メイリオ" panose="020B0604030504040204" pitchFamily="50" charset="-128"/>
              <a:ea typeface="メイリオ" panose="020B0604030504040204" pitchFamily="50" charset="-128"/>
            </a:endParaRPr>
          </a:p>
          <a:p>
            <a:pPr marL="171450" indent="-171450">
              <a:buFont typeface="Arial" panose="020B0604020202020204" pitchFamily="34" charset="0"/>
              <a:buChar char="•"/>
            </a:pPr>
            <a:r>
              <a:rPr kumimoji="1" lang="ja-JP" altLang="en-US" sz="1400" dirty="0">
                <a:latin typeface="メイリオ" panose="020B0604030504040204" pitchFamily="50" charset="-128"/>
                <a:ea typeface="メイリオ" panose="020B0604030504040204" pitchFamily="50" charset="-128"/>
              </a:rPr>
              <a:t>ボットの</a:t>
            </a:r>
            <a:r>
              <a:rPr kumimoji="1" lang="en-US" altLang="ja-JP" sz="1400" dirty="0">
                <a:latin typeface="メイリオ" panose="020B0604030504040204" pitchFamily="50" charset="-128"/>
                <a:ea typeface="メイリオ" panose="020B0604030504040204" pitchFamily="50" charset="-128"/>
              </a:rPr>
              <a:t>ROS</a:t>
            </a:r>
            <a:r>
              <a:rPr kumimoji="1" lang="ja-JP" altLang="en-US" sz="1400" dirty="0">
                <a:latin typeface="メイリオ" panose="020B0604030504040204" pitchFamily="50" charset="-128"/>
                <a:ea typeface="メイリオ" panose="020B0604030504040204" pitchFamily="50" charset="-128"/>
              </a:rPr>
              <a:t>対応、</a:t>
            </a:r>
            <a:r>
              <a:rPr kumimoji="1" lang="en-US" altLang="ja-JP" sz="1400" dirty="0">
                <a:latin typeface="メイリオ" panose="020B0604030504040204" pitchFamily="50" charset="-128"/>
                <a:ea typeface="メイリオ" panose="020B0604030504040204" pitchFamily="50" charset="-128"/>
              </a:rPr>
              <a:t>ROS</a:t>
            </a:r>
            <a:r>
              <a:rPr kumimoji="1" lang="ja-JP" altLang="en-US" sz="1400" dirty="0">
                <a:latin typeface="メイリオ" panose="020B0604030504040204" pitchFamily="50" charset="-128"/>
                <a:ea typeface="メイリオ" panose="020B0604030504040204" pitchFamily="50" charset="-128"/>
              </a:rPr>
              <a:t>パッケージ化</a:t>
            </a:r>
            <a:endParaRPr kumimoji="1" lang="en-US" altLang="ja-JP" sz="1400" dirty="0">
              <a:latin typeface="メイリオ" panose="020B0604030504040204" pitchFamily="50" charset="-128"/>
              <a:ea typeface="メイリオ" panose="020B0604030504040204" pitchFamily="50" charset="-128"/>
            </a:endParaRPr>
          </a:p>
          <a:p>
            <a:pPr marL="171450" indent="-171450">
              <a:buFont typeface="Arial" panose="020B0604020202020204" pitchFamily="34" charset="0"/>
              <a:buChar char="•"/>
            </a:pPr>
            <a:r>
              <a:rPr kumimoji="1" lang="ja-JP" altLang="en-US" sz="1400" dirty="0">
                <a:latin typeface="メイリオ" panose="020B0604030504040204" pitchFamily="50" charset="-128"/>
                <a:ea typeface="メイリオ" panose="020B0604030504040204" pitchFamily="50" charset="-128"/>
              </a:rPr>
              <a:t>ロボットアームアプリケーション開発に必要な機能を</a:t>
            </a:r>
            <a:r>
              <a:rPr kumimoji="1" lang="en-US" altLang="ja-JP" sz="1400" dirty="0" err="1">
                <a:latin typeface="メイリオ" panose="020B0604030504040204" pitchFamily="50" charset="-128"/>
                <a:ea typeface="メイリオ" panose="020B0604030504040204" pitchFamily="50" charset="-128"/>
              </a:rPr>
              <a:t>MoveIt</a:t>
            </a:r>
            <a:r>
              <a:rPr kumimoji="1" lang="en-US" altLang="ja-JP" sz="1400" dirty="0">
                <a:latin typeface="メイリオ" panose="020B0604030504040204" pitchFamily="50" charset="-128"/>
                <a:ea typeface="メイリオ" panose="020B0604030504040204" pitchFamily="50" charset="-128"/>
              </a:rPr>
              <a:t>!</a:t>
            </a:r>
            <a:r>
              <a:rPr kumimoji="1" lang="ja-JP" altLang="en-US" sz="1400" dirty="0">
                <a:latin typeface="メイリオ" panose="020B0604030504040204" pitchFamily="50" charset="-128"/>
                <a:ea typeface="メイリオ" panose="020B0604030504040204" pitchFamily="50" charset="-128"/>
              </a:rPr>
              <a:t>等に追加</a:t>
            </a:r>
            <a:endParaRPr kumimoji="1" lang="en-US" altLang="ja-JP" sz="1400" dirty="0">
              <a:latin typeface="メイリオ" panose="020B0604030504040204" pitchFamily="50" charset="-128"/>
              <a:ea typeface="メイリオ" panose="020B0604030504040204" pitchFamily="50" charset="-128"/>
            </a:endParaRPr>
          </a:p>
        </p:txBody>
      </p:sp>
      <p:grpSp>
        <p:nvGrpSpPr>
          <p:cNvPr id="66" name="グループ化 65">
            <a:extLst>
              <a:ext uri="{FF2B5EF4-FFF2-40B4-BE49-F238E27FC236}">
                <a16:creationId xmlns:a16="http://schemas.microsoft.com/office/drawing/2014/main" id="{25104E1B-77FB-4C99-A501-2FAD5A117014}"/>
              </a:ext>
            </a:extLst>
          </p:cNvPr>
          <p:cNvGrpSpPr/>
          <p:nvPr/>
        </p:nvGrpSpPr>
        <p:grpSpPr>
          <a:xfrm>
            <a:off x="2711305" y="4961610"/>
            <a:ext cx="3577281" cy="307778"/>
            <a:chOff x="2787697" y="5096577"/>
            <a:chExt cx="3577281" cy="307778"/>
          </a:xfrm>
        </p:grpSpPr>
        <p:sp>
          <p:nvSpPr>
            <p:cNvPr id="70" name="テキスト ボックス 69">
              <a:extLst>
                <a:ext uri="{FF2B5EF4-FFF2-40B4-BE49-F238E27FC236}">
                  <a16:creationId xmlns:a16="http://schemas.microsoft.com/office/drawing/2014/main" id="{3EE9F27C-4B9A-41BF-B886-947C75D10453}"/>
                </a:ext>
              </a:extLst>
            </p:cNvPr>
            <p:cNvSpPr txBox="1"/>
            <p:nvPr/>
          </p:nvSpPr>
          <p:spPr>
            <a:xfrm>
              <a:off x="2796372" y="5096578"/>
              <a:ext cx="3568606" cy="307777"/>
            </a:xfrm>
            <a:prstGeom prst="rect">
              <a:avLst/>
            </a:prstGeom>
            <a:noFill/>
          </p:spPr>
          <p:txBody>
            <a:bodyPr wrap="none" rtlCol="0">
              <a:spAutoFit/>
            </a:bodyPr>
            <a:lstStyle/>
            <a:p>
              <a:r>
                <a:rPr kumimoji="1" lang="en-US" altLang="ja-JP" sz="1400" b="1" dirty="0">
                  <a:ln w="57150">
                    <a:solidFill>
                      <a:schemeClr val="bg1"/>
                    </a:solidFill>
                  </a:ln>
                  <a:solidFill>
                    <a:schemeClr val="bg1"/>
                  </a:solidFill>
                  <a:latin typeface="メイリオ" panose="020B0604030504040204" pitchFamily="50" charset="-128"/>
                  <a:ea typeface="メイリオ" panose="020B0604030504040204" pitchFamily="50" charset="-128"/>
                </a:rPr>
                <a:t>ROS</a:t>
              </a:r>
              <a:r>
                <a:rPr kumimoji="1" lang="ja-JP" altLang="en-US" sz="1400" b="1" dirty="0">
                  <a:ln w="57150">
                    <a:solidFill>
                      <a:schemeClr val="bg1"/>
                    </a:solidFill>
                  </a:ln>
                  <a:solidFill>
                    <a:schemeClr val="bg1"/>
                  </a:solidFill>
                  <a:latin typeface="メイリオ" panose="020B0604030504040204" pitchFamily="50" charset="-128"/>
                  <a:ea typeface="メイリオ" panose="020B0604030504040204" pitchFamily="50" charset="-128"/>
                </a:rPr>
                <a:t>対応コントローラ（</a:t>
              </a:r>
              <a:r>
                <a:rPr kumimoji="1" lang="en-US" altLang="ja-JP" sz="1400" b="1" dirty="0">
                  <a:ln w="57150">
                    <a:solidFill>
                      <a:schemeClr val="bg1"/>
                    </a:solidFill>
                  </a:ln>
                  <a:solidFill>
                    <a:schemeClr val="bg1"/>
                  </a:solidFill>
                  <a:latin typeface="メイリオ" panose="020B0604030504040204" pitchFamily="50" charset="-128"/>
                  <a:ea typeface="メイリオ" panose="020B0604030504040204" pitchFamily="50" charset="-128"/>
                </a:rPr>
                <a:t>F</a:t>
              </a:r>
              <a:r>
                <a:rPr kumimoji="1" lang="ja-JP" altLang="en-US" sz="1400" b="1" dirty="0">
                  <a:ln w="57150">
                    <a:solidFill>
                      <a:schemeClr val="bg1"/>
                    </a:solidFill>
                  </a:ln>
                  <a:solidFill>
                    <a:schemeClr val="bg1"/>
                  </a:solidFill>
                  <a:latin typeface="メイリオ" panose="020B0604030504040204" pitchFamily="50" charset="-128"/>
                  <a:ea typeface="メイリオ" panose="020B0604030504040204" pitchFamily="50" charset="-128"/>
                </a:rPr>
                <a:t>コントローラ）</a:t>
              </a:r>
              <a:endParaRPr kumimoji="1" lang="en-US" altLang="ja-JP" sz="1400" b="1" dirty="0">
                <a:ln w="57150">
                  <a:solidFill>
                    <a:schemeClr val="bg1"/>
                  </a:solidFill>
                </a:ln>
                <a:solidFill>
                  <a:schemeClr val="bg1"/>
                </a:solidFill>
                <a:latin typeface="メイリオ" panose="020B0604030504040204" pitchFamily="50" charset="-128"/>
                <a:ea typeface="メイリオ" panose="020B0604030504040204" pitchFamily="50" charset="-128"/>
              </a:endParaRPr>
            </a:p>
          </p:txBody>
        </p:sp>
        <p:sp>
          <p:nvSpPr>
            <p:cNvPr id="78" name="テキスト ボックス 77">
              <a:extLst>
                <a:ext uri="{FF2B5EF4-FFF2-40B4-BE49-F238E27FC236}">
                  <a16:creationId xmlns:a16="http://schemas.microsoft.com/office/drawing/2014/main" id="{424FA793-3DB7-409C-8CCD-DC2D945C6033}"/>
                </a:ext>
              </a:extLst>
            </p:cNvPr>
            <p:cNvSpPr txBox="1"/>
            <p:nvPr/>
          </p:nvSpPr>
          <p:spPr>
            <a:xfrm>
              <a:off x="2787697" y="5096577"/>
              <a:ext cx="3568606" cy="307777"/>
            </a:xfrm>
            <a:prstGeom prst="rect">
              <a:avLst/>
            </a:prstGeom>
            <a:noFill/>
          </p:spPr>
          <p:txBody>
            <a:bodyPr wrap="none" rtlCol="0">
              <a:spAutoFit/>
            </a:bodyPr>
            <a:lstStyle/>
            <a:p>
              <a:r>
                <a:rPr kumimoji="1" lang="en-US" altLang="ja-JP" sz="1400" b="1" dirty="0">
                  <a:latin typeface="メイリオ" panose="020B0604030504040204" pitchFamily="50" charset="-128"/>
                  <a:ea typeface="メイリオ" panose="020B0604030504040204" pitchFamily="50" charset="-128"/>
                </a:rPr>
                <a:t>ROS</a:t>
              </a:r>
              <a:r>
                <a:rPr kumimoji="1" lang="ja-JP" altLang="en-US" sz="1400" b="1" dirty="0">
                  <a:latin typeface="メイリオ" panose="020B0604030504040204" pitchFamily="50" charset="-128"/>
                  <a:ea typeface="メイリオ" panose="020B0604030504040204" pitchFamily="50" charset="-128"/>
                </a:rPr>
                <a:t>対応コントローラ（</a:t>
              </a:r>
              <a:r>
                <a:rPr kumimoji="1" lang="en-US" altLang="ja-JP" sz="1400" b="1" dirty="0">
                  <a:latin typeface="メイリオ" panose="020B0604030504040204" pitchFamily="50" charset="-128"/>
                  <a:ea typeface="メイリオ" panose="020B0604030504040204" pitchFamily="50" charset="-128"/>
                </a:rPr>
                <a:t>F</a:t>
              </a:r>
              <a:r>
                <a:rPr kumimoji="1" lang="ja-JP" altLang="en-US" sz="1400" b="1" dirty="0">
                  <a:latin typeface="メイリオ" panose="020B0604030504040204" pitchFamily="50" charset="-128"/>
                  <a:ea typeface="メイリオ" panose="020B0604030504040204" pitchFamily="50" charset="-128"/>
                </a:rPr>
                <a:t>コントローラ）</a:t>
              </a:r>
              <a:endParaRPr kumimoji="1" lang="en-US" altLang="ja-JP" sz="1400" b="1" dirty="0">
                <a:latin typeface="メイリオ" panose="020B0604030504040204" pitchFamily="50" charset="-128"/>
                <a:ea typeface="メイリオ" panose="020B0604030504040204" pitchFamily="50" charset="-128"/>
              </a:endParaRPr>
            </a:p>
          </p:txBody>
        </p:sp>
      </p:grpSp>
    </p:spTree>
    <p:extLst>
      <p:ext uri="{BB962C8B-B14F-4D97-AF65-F5344CB8AC3E}">
        <p14:creationId xmlns:p14="http://schemas.microsoft.com/office/powerpoint/2010/main" val="31078000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23">
            <a:extLst>
              <a:ext uri="{FF2B5EF4-FFF2-40B4-BE49-F238E27FC236}">
                <a16:creationId xmlns:a16="http://schemas.microsoft.com/office/drawing/2014/main" id="{F9C4A2C1-FEAC-457A-A6D9-4953C43FD9E3}"/>
              </a:ext>
            </a:extLst>
          </p:cNvPr>
          <p:cNvPicPr>
            <a:picLocks noChangeAspect="1"/>
          </p:cNvPicPr>
          <p:nvPr/>
        </p:nvPicPr>
        <p:blipFill>
          <a:blip r:embed="rId5"/>
          <a:stretch>
            <a:fillRect/>
          </a:stretch>
        </p:blipFill>
        <p:spPr>
          <a:xfrm>
            <a:off x="7785993" y="2312290"/>
            <a:ext cx="956181" cy="1060166"/>
          </a:xfrm>
          <a:prstGeom prst="rect">
            <a:avLst/>
          </a:prstGeom>
        </p:spPr>
      </p:pic>
      <p:pic>
        <p:nvPicPr>
          <p:cNvPr id="5" name="Picture 4">
            <a:extLst>
              <a:ext uri="{FF2B5EF4-FFF2-40B4-BE49-F238E27FC236}">
                <a16:creationId xmlns:a16="http://schemas.microsoft.com/office/drawing/2014/main" id="{17804145-C212-46A3-94CC-60EA94A0A74F}"/>
              </a:ext>
            </a:extLst>
          </p:cNvPr>
          <p:cNvPicPr>
            <a:picLocks noChangeAspect="1"/>
          </p:cNvPicPr>
          <p:nvPr/>
        </p:nvPicPr>
        <p:blipFill>
          <a:blip r:embed="rId6"/>
          <a:stretch>
            <a:fillRect/>
          </a:stretch>
        </p:blipFill>
        <p:spPr>
          <a:xfrm>
            <a:off x="2750962" y="4496708"/>
            <a:ext cx="1606231" cy="1146849"/>
          </a:xfrm>
          <a:prstGeom prst="rect">
            <a:avLst/>
          </a:prstGeom>
        </p:spPr>
      </p:pic>
      <p:pic>
        <p:nvPicPr>
          <p:cNvPr id="6" name="Picture 14" descr="Image result for keba controller">
            <a:extLst>
              <a:ext uri="{FF2B5EF4-FFF2-40B4-BE49-F238E27FC236}">
                <a16:creationId xmlns:a16="http://schemas.microsoft.com/office/drawing/2014/main" id="{3F3D5477-F17B-4FB2-8C1B-9B49DC73DE5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24766" r="19184"/>
          <a:stretch/>
        </p:blipFill>
        <p:spPr bwMode="auto">
          <a:xfrm>
            <a:off x="5626427" y="3152649"/>
            <a:ext cx="1382266" cy="1605560"/>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200EA2DE-310F-46A3-ACD9-CF166102F71D}"/>
              </a:ext>
            </a:extLst>
          </p:cNvPr>
          <p:cNvGrpSpPr/>
          <p:nvPr/>
        </p:nvGrpSpPr>
        <p:grpSpPr>
          <a:xfrm>
            <a:off x="6649037" y="4458779"/>
            <a:ext cx="1498242" cy="1146850"/>
            <a:chOff x="9115761" y="116632"/>
            <a:chExt cx="2817461" cy="2239882"/>
          </a:xfrm>
        </p:grpSpPr>
        <p:pic>
          <p:nvPicPr>
            <p:cNvPr id="28" name="Picture 16" descr="Image result for keba controller">
              <a:extLst>
                <a:ext uri="{FF2B5EF4-FFF2-40B4-BE49-F238E27FC236}">
                  <a16:creationId xmlns:a16="http://schemas.microsoft.com/office/drawing/2014/main" id="{D1B27642-E52C-42C7-AD5B-470B8DFD8CC2}"/>
                </a:ext>
              </a:extLst>
            </p:cNvPr>
            <p:cNvPicPr>
              <a:picLocks noChangeAspect="1" noChangeArrowheads="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9115761" y="116632"/>
              <a:ext cx="2817461" cy="2239882"/>
            </a:xfrm>
            <a:prstGeom prst="rect">
              <a:avLst/>
            </a:prstGeom>
            <a:noFill/>
            <a:ln>
              <a:noFill/>
            </a:ln>
            <a:extLst>
              <a:ext uri="{909E8E84-426E-40DD-AFC4-6F175D3DCCD1}">
                <a14:hiddenFill xmlns:a14="http://schemas.microsoft.com/office/drawing/2010/main">
                  <a:solidFill>
                    <a:srgbClr val="FFFFFF"/>
                  </a:solidFill>
                </a14:hiddenFill>
              </a:ext>
            </a:extLst>
          </p:spPr>
        </p:pic>
        <p:pic>
          <p:nvPicPr>
            <p:cNvPr id="29" name="Picture 2" descr="Image result for KEBA ROS system overview">
              <a:extLst>
                <a:ext uri="{FF2B5EF4-FFF2-40B4-BE49-F238E27FC236}">
                  <a16:creationId xmlns:a16="http://schemas.microsoft.com/office/drawing/2014/main" id="{E16B6FED-6685-4AA9-82C6-97217E5674A8}"/>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9552384" y="763007"/>
              <a:ext cx="610850" cy="610850"/>
            </a:xfrm>
            <a:prstGeom prst="rect">
              <a:avLst/>
            </a:prstGeom>
            <a:noFill/>
            <a:extLst>
              <a:ext uri="{909E8E84-426E-40DD-AFC4-6F175D3DCCD1}">
                <a14:hiddenFill xmlns:a14="http://schemas.microsoft.com/office/drawing/2010/main">
                  <a:solidFill>
                    <a:srgbClr val="FFFFFF"/>
                  </a:solidFill>
                </a14:hiddenFill>
              </a:ext>
            </a:extLst>
          </p:spPr>
        </p:pic>
      </p:grpSp>
      <p:pic>
        <p:nvPicPr>
          <p:cNvPr id="8" name="Picture 20" descr="Image result for ã¹ã¼ãã¼ã®ãã è±èª">
            <a:extLst>
              <a:ext uri="{FF2B5EF4-FFF2-40B4-BE49-F238E27FC236}">
                <a16:creationId xmlns:a16="http://schemas.microsoft.com/office/drawing/2014/main" id="{2787E22B-6B24-4887-B2CD-3AB464AE0D4A}"/>
              </a:ext>
            </a:extLst>
          </p:cNvPr>
          <p:cNvPicPr>
            <a:picLocks noChangeAspect="1" noChangeArrowheads="1"/>
          </p:cNvPicPr>
          <p:nvPr/>
        </p:nvPicPr>
        <p:blipFill>
          <a:blip r:embed="rId10">
            <a:clrChange>
              <a:clrFrom>
                <a:srgbClr val="000000">
                  <a:alpha val="0"/>
                </a:srgbClr>
              </a:clrFrom>
              <a:clrTo>
                <a:srgbClr val="000000">
                  <a:alpha val="0"/>
                </a:srgbClr>
              </a:clrTo>
            </a:clrChange>
            <a:extLst>
              <a:ext uri="{28A0092B-C50C-407E-A947-70E740481C1C}">
                <a14:useLocalDpi xmlns:a14="http://schemas.microsoft.com/office/drawing/2010/main" val="0"/>
              </a:ext>
            </a:extLst>
          </a:blip>
          <a:srcRect/>
          <a:stretch>
            <a:fillRect/>
          </a:stretch>
        </p:blipFill>
        <p:spPr bwMode="auto">
          <a:xfrm>
            <a:off x="350324" y="4372821"/>
            <a:ext cx="1305383" cy="1253168"/>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11">
            <a:extLst>
              <a:ext uri="{FF2B5EF4-FFF2-40B4-BE49-F238E27FC236}">
                <a16:creationId xmlns:a16="http://schemas.microsoft.com/office/drawing/2014/main" id="{E0624AC3-5C85-4F0C-9103-8A3DC9E79DB3}"/>
              </a:ext>
            </a:extLst>
          </p:cNvPr>
          <p:cNvGrpSpPr/>
          <p:nvPr/>
        </p:nvGrpSpPr>
        <p:grpSpPr>
          <a:xfrm flipH="1">
            <a:off x="789933" y="3630333"/>
            <a:ext cx="2992448" cy="1082691"/>
            <a:chOff x="2274597" y="3097206"/>
            <a:chExt cx="3796162" cy="1326414"/>
          </a:xfrm>
        </p:grpSpPr>
        <p:sp>
          <p:nvSpPr>
            <p:cNvPr id="26" name="U-Turn Arrow 12">
              <a:extLst>
                <a:ext uri="{FF2B5EF4-FFF2-40B4-BE49-F238E27FC236}">
                  <a16:creationId xmlns:a16="http://schemas.microsoft.com/office/drawing/2014/main" id="{23AFE2D3-E789-4904-9C25-71AF358BDDD1}"/>
                </a:ext>
              </a:extLst>
            </p:cNvPr>
            <p:cNvSpPr/>
            <p:nvPr/>
          </p:nvSpPr>
          <p:spPr>
            <a:xfrm flipH="1">
              <a:off x="2274597" y="3101650"/>
              <a:ext cx="3796162" cy="1321970"/>
            </a:xfrm>
            <a:prstGeom prst="uturnArrow">
              <a:avLst>
                <a:gd name="adj1" fmla="val 24740"/>
                <a:gd name="adj2" fmla="val 25000"/>
                <a:gd name="adj3" fmla="val 25000"/>
                <a:gd name="adj4" fmla="val 43750"/>
                <a:gd name="adj5" fmla="val 100000"/>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CA" sz="1800">
                <a:solidFill>
                  <a:schemeClr val="tx1"/>
                </a:solidFill>
                <a:latin typeface="Meiryo UI" panose="020B0604030504040204" pitchFamily="50" charset="-128"/>
                <a:ea typeface="Meiryo UI" panose="020B0604030504040204" pitchFamily="50" charset="-128"/>
              </a:endParaRPr>
            </a:p>
          </p:txBody>
        </p:sp>
        <p:sp>
          <p:nvSpPr>
            <p:cNvPr id="27" name="TextBox 13">
              <a:extLst>
                <a:ext uri="{FF2B5EF4-FFF2-40B4-BE49-F238E27FC236}">
                  <a16:creationId xmlns:a16="http://schemas.microsoft.com/office/drawing/2014/main" id="{820E2C44-4CB6-4240-9257-335DE3CEA425}"/>
                </a:ext>
              </a:extLst>
            </p:cNvPr>
            <p:cNvSpPr txBox="1"/>
            <p:nvPr/>
          </p:nvSpPr>
          <p:spPr>
            <a:xfrm>
              <a:off x="3198054" y="3097206"/>
              <a:ext cx="2088931" cy="477710"/>
            </a:xfrm>
            <a:prstGeom prst="rect">
              <a:avLst/>
            </a:prstGeom>
            <a:noFill/>
          </p:spPr>
          <p:txBody>
            <a:bodyPr wrap="square" rtlCol="0">
              <a:spAutoFit/>
            </a:bodyPr>
            <a:lstStyle/>
            <a:p>
              <a:pPr algn="ctr"/>
              <a:r>
                <a:rPr lang="ja-JP" altLang="en-US" sz="1400" dirty="0">
                  <a:latin typeface="Meiryo UI" panose="020B0604030504040204" pitchFamily="50" charset="-128"/>
                  <a:ea typeface="Meiryo UI" panose="020B0604030504040204" pitchFamily="50" charset="-128"/>
                </a:rPr>
                <a:t>製品仕分け</a:t>
              </a:r>
              <a:endParaRPr lang="en-CA" sz="1400" dirty="0">
                <a:latin typeface="Meiryo UI" panose="020B0604030504040204" pitchFamily="50" charset="-128"/>
                <a:ea typeface="Meiryo UI" panose="020B0604030504040204" pitchFamily="50" charset="-128"/>
              </a:endParaRPr>
            </a:p>
          </p:txBody>
        </p:sp>
      </p:grpSp>
      <p:cxnSp>
        <p:nvCxnSpPr>
          <p:cNvPr id="12" name="Elbow Connector 13">
            <a:extLst>
              <a:ext uri="{FF2B5EF4-FFF2-40B4-BE49-F238E27FC236}">
                <a16:creationId xmlns:a16="http://schemas.microsoft.com/office/drawing/2014/main" id="{0139A1AE-9172-4110-B36B-B02E15F6E92F}"/>
              </a:ext>
            </a:extLst>
          </p:cNvPr>
          <p:cNvCxnSpPr/>
          <p:nvPr/>
        </p:nvCxnSpPr>
        <p:spPr bwMode="auto">
          <a:xfrm flipV="1">
            <a:off x="4634101" y="3955429"/>
            <a:ext cx="1294001" cy="470938"/>
          </a:xfrm>
          <a:prstGeom prst="bentConnector3">
            <a:avLst>
              <a:gd name="adj1" fmla="val 35628"/>
            </a:avLst>
          </a:prstGeom>
          <a:solidFill>
            <a:schemeClr val="accent1"/>
          </a:solidFill>
          <a:ln w="57150"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Elbow Connector 13">
            <a:extLst>
              <a:ext uri="{FF2B5EF4-FFF2-40B4-BE49-F238E27FC236}">
                <a16:creationId xmlns:a16="http://schemas.microsoft.com/office/drawing/2014/main" id="{9F6DF8C4-ADB7-4C56-9CC7-3D2FAEC3256B}"/>
              </a:ext>
            </a:extLst>
          </p:cNvPr>
          <p:cNvCxnSpPr>
            <a:stCxn id="6" idx="3"/>
            <a:endCxn id="28" idx="0"/>
          </p:cNvCxnSpPr>
          <p:nvPr/>
        </p:nvCxnSpPr>
        <p:spPr bwMode="auto">
          <a:xfrm>
            <a:off x="7008693" y="3955429"/>
            <a:ext cx="389465" cy="503350"/>
          </a:xfrm>
          <a:prstGeom prst="bentConnector2">
            <a:avLst/>
          </a:prstGeom>
          <a:solidFill>
            <a:schemeClr val="accent1"/>
          </a:solidFill>
          <a:ln w="38100" cap="flat" cmpd="sng" algn="ctr">
            <a:solidFill>
              <a:schemeClr val="accent1">
                <a:lumMod val="7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Elbow Connector 13">
            <a:extLst>
              <a:ext uri="{FF2B5EF4-FFF2-40B4-BE49-F238E27FC236}">
                <a16:creationId xmlns:a16="http://schemas.microsoft.com/office/drawing/2014/main" id="{836586CB-A287-49CE-BFC7-D60C7AEBB631}"/>
              </a:ext>
            </a:extLst>
          </p:cNvPr>
          <p:cNvCxnSpPr>
            <a:cxnSpLocks/>
            <a:stCxn id="19" idx="3"/>
            <a:endCxn id="28" idx="1"/>
          </p:cNvCxnSpPr>
          <p:nvPr/>
        </p:nvCxnSpPr>
        <p:spPr bwMode="auto">
          <a:xfrm>
            <a:off x="3932133" y="2375680"/>
            <a:ext cx="2716904" cy="2656524"/>
          </a:xfrm>
          <a:prstGeom prst="bentConnector3">
            <a:avLst>
              <a:gd name="adj1" fmla="val 50000"/>
            </a:avLst>
          </a:prstGeom>
          <a:solidFill>
            <a:schemeClr val="accent1"/>
          </a:solidFill>
          <a:ln w="38100" cap="flat" cmpd="sng" algn="ctr">
            <a:solidFill>
              <a:schemeClr val="accent1">
                <a:lumMod val="7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TextBox 18">
            <a:extLst>
              <a:ext uri="{FF2B5EF4-FFF2-40B4-BE49-F238E27FC236}">
                <a16:creationId xmlns:a16="http://schemas.microsoft.com/office/drawing/2014/main" id="{61C3C5A9-D440-475A-8F2D-EAB6AB43AEEC}"/>
              </a:ext>
            </a:extLst>
          </p:cNvPr>
          <p:cNvSpPr txBox="1"/>
          <p:nvPr/>
        </p:nvSpPr>
        <p:spPr>
          <a:xfrm>
            <a:off x="6237845" y="2203414"/>
            <a:ext cx="2050363" cy="461665"/>
          </a:xfrm>
          <a:prstGeom prst="rect">
            <a:avLst/>
          </a:prstGeom>
          <a:noFill/>
        </p:spPr>
        <p:txBody>
          <a:bodyPr wrap="square" rtlCol="0">
            <a:spAutoFit/>
          </a:bodyPr>
          <a:lstStyle/>
          <a:p>
            <a:pPr algn="ctr"/>
            <a:r>
              <a:rPr lang="en-US" altLang="ja-JP" sz="1200" dirty="0">
                <a:latin typeface="Meiryo UI" panose="020B0604030504040204" pitchFamily="50" charset="-128"/>
                <a:ea typeface="Meiryo UI" panose="020B0604030504040204" pitchFamily="50" charset="-128"/>
              </a:rPr>
              <a:t>KEBA</a:t>
            </a:r>
            <a:r>
              <a:rPr lang="ja-JP" altLang="en-US" sz="1200" dirty="0">
                <a:latin typeface="Meiryo UI" panose="020B0604030504040204" pitchFamily="50" charset="-128"/>
                <a:ea typeface="Meiryo UI" panose="020B0604030504040204" pitchFamily="50" charset="-128"/>
              </a:rPr>
              <a:t>製ティーチングペンダント</a:t>
            </a:r>
            <a:endParaRPr lang="en-US" altLang="ja-JP" sz="1200" dirty="0">
              <a:latin typeface="Meiryo UI" panose="020B0604030504040204" pitchFamily="50" charset="-128"/>
              <a:ea typeface="Meiryo UI" panose="020B0604030504040204" pitchFamily="50" charset="-128"/>
            </a:endParaRPr>
          </a:p>
          <a:p>
            <a:pPr algn="ctr"/>
            <a:r>
              <a:rPr lang="en-US" altLang="ja-JP" sz="1200" dirty="0" err="1">
                <a:latin typeface="Meiryo UI" panose="020B0604030504040204" pitchFamily="50" charset="-128"/>
                <a:ea typeface="Meiryo UI" panose="020B0604030504040204" pitchFamily="50" charset="-128"/>
              </a:rPr>
              <a:t>KeTop</a:t>
            </a:r>
            <a:r>
              <a:rPr lang="ja-JP" altLang="en-US" sz="1200" dirty="0">
                <a:latin typeface="Meiryo UI" panose="020B0604030504040204" pitchFamily="50" charset="-128"/>
                <a:ea typeface="Meiryo UI" panose="020B0604030504040204" pitchFamily="50" charset="-128"/>
              </a:rPr>
              <a:t> </a:t>
            </a:r>
            <a:r>
              <a:rPr lang="en-US" altLang="ja-JP" sz="1200" dirty="0">
                <a:latin typeface="Meiryo UI" panose="020B0604030504040204" pitchFamily="50" charset="-128"/>
                <a:ea typeface="Meiryo UI" panose="020B0604030504040204" pitchFamily="50" charset="-128"/>
              </a:rPr>
              <a:t>T70</a:t>
            </a:r>
            <a:endParaRPr lang="en-CA" sz="1200" dirty="0">
              <a:latin typeface="Meiryo UI" panose="020B0604030504040204" pitchFamily="50" charset="-128"/>
              <a:ea typeface="Meiryo UI" panose="020B0604030504040204" pitchFamily="50" charset="-128"/>
            </a:endParaRPr>
          </a:p>
        </p:txBody>
      </p:sp>
      <p:sp>
        <p:nvSpPr>
          <p:cNvPr id="16" name="TextBox 19">
            <a:extLst>
              <a:ext uri="{FF2B5EF4-FFF2-40B4-BE49-F238E27FC236}">
                <a16:creationId xmlns:a16="http://schemas.microsoft.com/office/drawing/2014/main" id="{6FA16808-B132-4FC6-A404-BF52871B73FB}"/>
              </a:ext>
            </a:extLst>
          </p:cNvPr>
          <p:cNvSpPr txBox="1"/>
          <p:nvPr/>
        </p:nvSpPr>
        <p:spPr>
          <a:xfrm>
            <a:off x="523449" y="1838849"/>
            <a:ext cx="2363212" cy="646331"/>
          </a:xfrm>
          <a:prstGeom prst="rect">
            <a:avLst/>
          </a:prstGeom>
          <a:noFill/>
        </p:spPr>
        <p:txBody>
          <a:bodyPr wrap="square" rtlCol="0">
            <a:spAutoFit/>
          </a:bodyPr>
          <a:lstStyle/>
          <a:p>
            <a:pPr algn="ctr"/>
            <a:r>
              <a:rPr lang="en-US" altLang="ja-JP" sz="1600" dirty="0">
                <a:latin typeface="Meiryo UI" panose="020B0604030504040204" pitchFamily="50" charset="-128"/>
                <a:ea typeface="Meiryo UI" panose="020B0604030504040204" pitchFamily="50" charset="-128"/>
              </a:rPr>
              <a:t>VISEVI</a:t>
            </a:r>
            <a:r>
              <a:rPr lang="ja-JP" altLang="en-US" sz="1600" dirty="0">
                <a:latin typeface="Meiryo UI" panose="020B0604030504040204" pitchFamily="50" charset="-128"/>
                <a:ea typeface="Meiryo UI" panose="020B0604030504040204" pitchFamily="50" charset="-128"/>
              </a:rPr>
              <a:t> </a:t>
            </a:r>
            <a:r>
              <a:rPr lang="en-US" altLang="ja-JP" sz="1600" dirty="0">
                <a:latin typeface="Meiryo UI" panose="020B0604030504040204" pitchFamily="50" charset="-128"/>
                <a:ea typeface="Meiryo UI" panose="020B0604030504040204" pitchFamily="50" charset="-128"/>
              </a:rPr>
              <a:t>Robotics</a:t>
            </a:r>
            <a:r>
              <a:rPr lang="ja-JP" altLang="en-US" sz="1600" dirty="0">
                <a:latin typeface="Meiryo UI" panose="020B0604030504040204" pitchFamily="50" charset="-128"/>
                <a:ea typeface="Meiryo UI" panose="020B0604030504040204" pitchFamily="50" charset="-128"/>
              </a:rPr>
              <a:t>製</a:t>
            </a:r>
            <a:endParaRPr lang="en-US" altLang="ja-JP" sz="1600" dirty="0">
              <a:latin typeface="Meiryo UI" panose="020B0604030504040204" pitchFamily="50" charset="-128"/>
              <a:ea typeface="Meiryo UI" panose="020B0604030504040204" pitchFamily="50" charset="-128"/>
            </a:endParaRPr>
          </a:p>
          <a:p>
            <a:pPr algn="ctr"/>
            <a:r>
              <a:rPr lang="ja-JP" altLang="en-US" sz="1600" dirty="0">
                <a:latin typeface="Meiryo UI" panose="020B0604030504040204" pitchFamily="50" charset="-128"/>
                <a:ea typeface="Meiryo UI" panose="020B0604030504040204" pitchFamily="50" charset="-128"/>
              </a:rPr>
              <a:t>画像センサ</a:t>
            </a:r>
            <a:r>
              <a:rPr lang="ja-JP" altLang="en-US" sz="2000" dirty="0">
                <a:latin typeface="Meiryo UI" panose="020B0604030504040204" pitchFamily="50" charset="-128"/>
                <a:ea typeface="Meiryo UI" panose="020B0604030504040204" pitchFamily="50" charset="-128"/>
              </a:rPr>
              <a:t>＋</a:t>
            </a:r>
            <a:r>
              <a:rPr lang="ja-JP" altLang="en-US" sz="1600" dirty="0">
                <a:latin typeface="Meiryo UI" panose="020B0604030504040204" pitchFamily="50" charset="-128"/>
                <a:ea typeface="Meiryo UI" panose="020B0604030504040204" pitchFamily="50" charset="-128"/>
              </a:rPr>
              <a:t>グリッパー</a:t>
            </a:r>
            <a:endParaRPr lang="en-CA" sz="1600" dirty="0">
              <a:latin typeface="Meiryo UI" panose="020B0604030504040204" pitchFamily="50" charset="-128"/>
              <a:ea typeface="Meiryo UI" panose="020B0604030504040204" pitchFamily="50" charset="-128"/>
            </a:endParaRPr>
          </a:p>
        </p:txBody>
      </p:sp>
      <p:sp>
        <p:nvSpPr>
          <p:cNvPr id="17" name="TextBox 20">
            <a:extLst>
              <a:ext uri="{FF2B5EF4-FFF2-40B4-BE49-F238E27FC236}">
                <a16:creationId xmlns:a16="http://schemas.microsoft.com/office/drawing/2014/main" id="{BB1C7760-AD80-4DB8-AEC5-263C3A92C158}"/>
              </a:ext>
            </a:extLst>
          </p:cNvPr>
          <p:cNvSpPr txBox="1"/>
          <p:nvPr/>
        </p:nvSpPr>
        <p:spPr>
          <a:xfrm>
            <a:off x="2474181" y="2862404"/>
            <a:ext cx="1474309" cy="861774"/>
          </a:xfrm>
          <a:prstGeom prst="rect">
            <a:avLst/>
          </a:prstGeom>
          <a:noFill/>
        </p:spPr>
        <p:txBody>
          <a:bodyPr wrap="square" rtlCol="0">
            <a:spAutoFit/>
          </a:bodyPr>
          <a:lstStyle/>
          <a:p>
            <a:pPr algn="r"/>
            <a:r>
              <a:rPr lang="ja-JP" altLang="en-US" sz="1600" dirty="0">
                <a:latin typeface="Meiryo UI" panose="020B0604030504040204" pitchFamily="50" charset="-128"/>
                <a:ea typeface="Meiryo UI" panose="020B0604030504040204" pitchFamily="50" charset="-128"/>
              </a:rPr>
              <a:t>川崎重工業製</a:t>
            </a:r>
            <a:endParaRPr lang="en-US" altLang="ja-JP" sz="1600" dirty="0">
              <a:latin typeface="Meiryo UI" panose="020B0604030504040204" pitchFamily="50" charset="-128"/>
              <a:ea typeface="Meiryo UI" panose="020B0604030504040204" pitchFamily="50" charset="-128"/>
            </a:endParaRPr>
          </a:p>
          <a:p>
            <a:pPr algn="r"/>
            <a:r>
              <a:rPr lang="ja-JP" altLang="en-US" sz="1600" dirty="0">
                <a:latin typeface="Meiryo UI" panose="020B0604030504040204" pitchFamily="50" charset="-128"/>
                <a:ea typeface="Meiryo UI" panose="020B0604030504040204" pitchFamily="50" charset="-128"/>
              </a:rPr>
              <a:t>ロボットアーム</a:t>
            </a:r>
            <a:endParaRPr lang="en-US" altLang="ja-JP" sz="1600" dirty="0">
              <a:latin typeface="Meiryo UI" panose="020B0604030504040204" pitchFamily="50" charset="-128"/>
              <a:ea typeface="Meiryo UI" panose="020B0604030504040204" pitchFamily="50" charset="-128"/>
            </a:endParaRPr>
          </a:p>
          <a:p>
            <a:pPr algn="r"/>
            <a:r>
              <a:rPr lang="en-US" altLang="ja-JP" sz="1600" dirty="0">
                <a:latin typeface="Meiryo UI" panose="020B0604030504040204" pitchFamily="50" charset="-128"/>
                <a:ea typeface="Meiryo UI" panose="020B0604030504040204" pitchFamily="50" charset="-128"/>
              </a:rPr>
              <a:t>RS005N</a:t>
            </a:r>
            <a:endParaRPr lang="en-CA" sz="1200" dirty="0">
              <a:latin typeface="Meiryo UI" panose="020B0604030504040204" pitchFamily="50" charset="-128"/>
              <a:ea typeface="Meiryo UI" panose="020B0604030504040204" pitchFamily="50" charset="-128"/>
            </a:endParaRPr>
          </a:p>
        </p:txBody>
      </p:sp>
      <p:cxnSp>
        <p:nvCxnSpPr>
          <p:cNvPr id="18" name="Elbow Connector 13">
            <a:extLst>
              <a:ext uri="{FF2B5EF4-FFF2-40B4-BE49-F238E27FC236}">
                <a16:creationId xmlns:a16="http://schemas.microsoft.com/office/drawing/2014/main" id="{FB6635D8-4B5E-4AB1-B085-7FEF98379299}"/>
              </a:ext>
            </a:extLst>
          </p:cNvPr>
          <p:cNvCxnSpPr>
            <a:cxnSpLocks/>
            <a:stCxn id="6" idx="3"/>
            <a:endCxn id="20" idx="1"/>
          </p:cNvCxnSpPr>
          <p:nvPr/>
        </p:nvCxnSpPr>
        <p:spPr bwMode="auto">
          <a:xfrm flipV="1">
            <a:off x="7008693" y="2842373"/>
            <a:ext cx="777300" cy="1113056"/>
          </a:xfrm>
          <a:prstGeom prst="bentConnector3">
            <a:avLst>
              <a:gd name="adj1" fmla="val 50000"/>
            </a:avLst>
          </a:prstGeom>
          <a:solidFill>
            <a:schemeClr val="accent1"/>
          </a:solidFill>
          <a:ln w="38100" cap="flat" cmpd="sng" algn="ctr">
            <a:solidFill>
              <a:schemeClr val="accent1">
                <a:lumMod val="7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19" name="Picture 22">
            <a:extLst>
              <a:ext uri="{FF2B5EF4-FFF2-40B4-BE49-F238E27FC236}">
                <a16:creationId xmlns:a16="http://schemas.microsoft.com/office/drawing/2014/main" id="{9BB983C1-F8F5-4293-84EA-E45AD7C0562A}"/>
              </a:ext>
            </a:extLst>
          </p:cNvPr>
          <p:cNvPicPr>
            <a:picLocks noChangeAspect="1"/>
          </p:cNvPicPr>
          <p:nvPr/>
        </p:nvPicPr>
        <p:blipFill rotWithShape="1">
          <a:blip r:embed="rId11"/>
          <a:srcRect l="43686" t="105" r="8723" b="4497"/>
          <a:stretch/>
        </p:blipFill>
        <p:spPr>
          <a:xfrm>
            <a:off x="2666543" y="1832790"/>
            <a:ext cx="1265590" cy="1085779"/>
          </a:xfrm>
          <a:prstGeom prst="rect">
            <a:avLst/>
          </a:prstGeom>
          <a:ln>
            <a:noFill/>
          </a:ln>
          <a:effectLst>
            <a:softEdge rad="112500"/>
          </a:effectLst>
        </p:spPr>
      </p:pic>
      <p:sp>
        <p:nvSpPr>
          <p:cNvPr id="21" name="TextBox 24">
            <a:extLst>
              <a:ext uri="{FF2B5EF4-FFF2-40B4-BE49-F238E27FC236}">
                <a16:creationId xmlns:a16="http://schemas.microsoft.com/office/drawing/2014/main" id="{E1C88812-4AA1-4034-A630-8A3980DAA069}"/>
              </a:ext>
            </a:extLst>
          </p:cNvPr>
          <p:cNvSpPr txBox="1"/>
          <p:nvPr/>
        </p:nvSpPr>
        <p:spPr>
          <a:xfrm>
            <a:off x="1374811" y="3955429"/>
            <a:ext cx="1863002" cy="830997"/>
          </a:xfrm>
          <a:prstGeom prst="rect">
            <a:avLst/>
          </a:prstGeom>
          <a:noFill/>
        </p:spPr>
        <p:txBody>
          <a:bodyPr wrap="square" rtlCol="0">
            <a:spAutoFit/>
          </a:bodyPr>
          <a:lstStyle/>
          <a:p>
            <a:r>
              <a:rPr kumimoji="1" lang="ja-JP" altLang="en-US" sz="1600" b="0" dirty="0">
                <a:latin typeface="Meiryo UI" panose="020B0604030504040204" pitchFamily="50" charset="-128"/>
                <a:ea typeface="Meiryo UI" panose="020B0604030504040204" pitchFamily="50" charset="-128"/>
              </a:rPr>
              <a:t>画像認識による</a:t>
            </a:r>
            <a:endParaRPr kumimoji="1" lang="en-US" altLang="ja-JP" sz="1600" b="0" dirty="0">
              <a:latin typeface="Meiryo UI" panose="020B0604030504040204" pitchFamily="50" charset="-128"/>
              <a:ea typeface="Meiryo UI" panose="020B0604030504040204" pitchFamily="50" charset="-128"/>
            </a:endParaRPr>
          </a:p>
          <a:p>
            <a:r>
              <a:rPr lang="ja-JP" altLang="en-US" sz="1600" b="0" dirty="0">
                <a:latin typeface="Meiryo UI" panose="020B0604030504040204" pitchFamily="50" charset="-128"/>
                <a:ea typeface="Meiryo UI" panose="020B0604030504040204" pitchFamily="50" charset="-128"/>
              </a:rPr>
              <a:t>バラ積み状態からの</a:t>
            </a:r>
            <a:endParaRPr lang="en-US" altLang="ja-JP" sz="1600" b="0" dirty="0">
              <a:latin typeface="Meiryo UI" panose="020B0604030504040204" pitchFamily="50" charset="-128"/>
              <a:ea typeface="Meiryo UI" panose="020B0604030504040204" pitchFamily="50" charset="-128"/>
            </a:endParaRPr>
          </a:p>
          <a:p>
            <a:r>
              <a:rPr lang="ja-JP" altLang="en-US" sz="1600" b="0" dirty="0">
                <a:latin typeface="Meiryo UI" panose="020B0604030504040204" pitchFamily="50" charset="-128"/>
                <a:ea typeface="Meiryo UI" panose="020B0604030504040204" pitchFamily="50" charset="-128"/>
              </a:rPr>
              <a:t>対象物</a:t>
            </a:r>
            <a:r>
              <a:rPr kumimoji="1" lang="ja-JP" altLang="en-US" sz="1600" b="0" dirty="0">
                <a:latin typeface="Meiryo UI" panose="020B0604030504040204" pitchFamily="50" charset="-128"/>
                <a:ea typeface="Meiryo UI" panose="020B0604030504040204" pitchFamily="50" charset="-128"/>
              </a:rPr>
              <a:t>ピックアップ</a:t>
            </a:r>
          </a:p>
        </p:txBody>
      </p:sp>
      <p:grpSp>
        <p:nvGrpSpPr>
          <p:cNvPr id="22" name="Group 25">
            <a:extLst>
              <a:ext uri="{FF2B5EF4-FFF2-40B4-BE49-F238E27FC236}">
                <a16:creationId xmlns:a16="http://schemas.microsoft.com/office/drawing/2014/main" id="{3B7020D2-8168-4E18-8A16-28A7055BF548}"/>
              </a:ext>
            </a:extLst>
          </p:cNvPr>
          <p:cNvGrpSpPr/>
          <p:nvPr/>
        </p:nvGrpSpPr>
        <p:grpSpPr>
          <a:xfrm>
            <a:off x="3071451" y="2421929"/>
            <a:ext cx="2050362" cy="2468147"/>
            <a:chOff x="3375364" y="1059247"/>
            <a:chExt cx="3038475" cy="3657600"/>
          </a:xfrm>
        </p:grpSpPr>
        <p:pic>
          <p:nvPicPr>
            <p:cNvPr id="24" name="Picture 2" descr="「Kawasaki RS005 robot」の画像検索結果">
              <a:extLst>
                <a:ext uri="{FF2B5EF4-FFF2-40B4-BE49-F238E27FC236}">
                  <a16:creationId xmlns:a16="http://schemas.microsoft.com/office/drawing/2014/main" id="{BDADA8D2-FD88-421C-9974-E6BD7D490B3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flipH="1">
              <a:off x="3375364" y="1059247"/>
              <a:ext cx="3038475" cy="365760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Kawasaki RS005 robot」の画像検索結果">
              <a:extLst>
                <a:ext uri="{FF2B5EF4-FFF2-40B4-BE49-F238E27FC236}">
                  <a16:creationId xmlns:a16="http://schemas.microsoft.com/office/drawing/2014/main" id="{2CAA66E2-CA1A-4CD0-869D-ADF56C367A1F}"/>
                </a:ext>
              </a:extLst>
            </p:cNvPr>
            <p:cNvPicPr>
              <a:picLocks noChangeAspect="1" noChangeArrowheads="1"/>
            </p:cNvPicPr>
            <p:nvPr/>
          </p:nvPicPr>
          <p:blipFill rotWithShape="1">
            <a:blip r:embed="rId12">
              <a:extLst>
                <a:ext uri="{28A0092B-C50C-407E-A947-70E740481C1C}">
                  <a14:useLocalDpi xmlns:a14="http://schemas.microsoft.com/office/drawing/2010/main" val="0"/>
                </a:ext>
              </a:extLst>
            </a:blip>
            <a:srcRect l="37673" t="54875" r="45715" b="35510"/>
            <a:stretch/>
          </p:blipFill>
          <p:spPr bwMode="auto">
            <a:xfrm>
              <a:off x="4749464" y="3066265"/>
              <a:ext cx="504735" cy="351628"/>
            </a:xfrm>
            <a:prstGeom prst="rect">
              <a:avLst/>
            </a:prstGeom>
            <a:noFill/>
            <a:extLst>
              <a:ext uri="{909E8E84-426E-40DD-AFC4-6F175D3DCCD1}">
                <a14:hiddenFill xmlns:a14="http://schemas.microsoft.com/office/drawing/2010/main">
                  <a:solidFill>
                    <a:srgbClr val="FFFFFF"/>
                  </a:solidFill>
                </a14:hiddenFill>
              </a:ext>
            </a:extLst>
          </p:spPr>
        </p:pic>
      </p:grpSp>
      <p:sp>
        <p:nvSpPr>
          <p:cNvPr id="30" name="テキスト ボックス 29">
            <a:extLst>
              <a:ext uri="{FF2B5EF4-FFF2-40B4-BE49-F238E27FC236}">
                <a16:creationId xmlns:a16="http://schemas.microsoft.com/office/drawing/2014/main" id="{F5CB602E-95AD-4AE8-90FA-161D82388903}"/>
              </a:ext>
            </a:extLst>
          </p:cNvPr>
          <p:cNvSpPr txBox="1"/>
          <p:nvPr/>
        </p:nvSpPr>
        <p:spPr>
          <a:xfrm>
            <a:off x="288888" y="254777"/>
            <a:ext cx="8566224" cy="1384995"/>
          </a:xfrm>
          <a:prstGeom prst="rect">
            <a:avLst/>
          </a:prstGeom>
          <a:solidFill>
            <a:schemeClr val="accent6">
              <a:lumMod val="20000"/>
              <a:lumOff val="80000"/>
            </a:schemeClr>
          </a:solidFill>
        </p:spPr>
        <p:txBody>
          <a:bodyPr wrap="square" rtlCol="0">
            <a:spAutoFit/>
          </a:bodyPr>
          <a:lstStyle/>
          <a:p>
            <a:r>
              <a:rPr kumimoji="1" lang="en-US" altLang="ja-JP" sz="2400" b="1" dirty="0">
                <a:latin typeface="メイリオ" panose="020B0604030504040204" pitchFamily="50" charset="-128"/>
                <a:ea typeface="メイリオ" panose="020B0604030504040204" pitchFamily="50" charset="-128"/>
              </a:rPr>
              <a:t>OSS</a:t>
            </a:r>
            <a:r>
              <a:rPr kumimoji="1" lang="ja-JP" altLang="en-US" sz="2400" b="1">
                <a:latin typeface="メイリオ" panose="020B0604030504040204" pitchFamily="50" charset="-128"/>
                <a:ea typeface="メイリオ" panose="020B0604030504040204" pitchFamily="50" charset="-128"/>
              </a:rPr>
              <a:t>プラットフォームを用いたシステム</a:t>
            </a:r>
            <a:r>
              <a:rPr kumimoji="1" lang="ja-JP" altLang="en-US" sz="2400" b="1" dirty="0">
                <a:latin typeface="メイリオ" panose="020B0604030504040204" pitchFamily="50" charset="-128"/>
                <a:ea typeface="メイリオ" panose="020B0604030504040204" pitchFamily="50" charset="-128"/>
              </a:rPr>
              <a:t>構築</a:t>
            </a:r>
            <a:r>
              <a:rPr kumimoji="1" lang="ja-JP" altLang="en-US" sz="2400" b="1">
                <a:latin typeface="メイリオ" panose="020B0604030504040204" pitchFamily="50" charset="-128"/>
                <a:ea typeface="メイリオ" panose="020B0604030504040204" pitchFamily="50" charset="-128"/>
              </a:rPr>
              <a:t>の検証</a:t>
            </a:r>
            <a:endParaRPr kumimoji="1" lang="en-US" altLang="ja-JP" sz="2400" b="1" dirty="0">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sz="2000" dirty="0">
                <a:latin typeface="メイリオ" panose="020B0604030504040204" pitchFamily="50" charset="-128"/>
                <a:ea typeface="メイリオ" panose="020B0604030504040204" pitchFamily="50" charset="-128"/>
              </a:rPr>
              <a:t>模擬システム開発による</a:t>
            </a:r>
            <a:r>
              <a:rPr kumimoji="1" lang="ja-JP" altLang="en-US" sz="2000" dirty="0">
                <a:solidFill>
                  <a:srgbClr val="FF0000"/>
                </a:solidFill>
                <a:latin typeface="メイリオ" panose="020B0604030504040204" pitchFamily="50" charset="-128"/>
                <a:ea typeface="メイリオ" panose="020B0604030504040204" pitchFamily="50" charset="-128"/>
              </a:rPr>
              <a:t>開発プロセスの分析</a:t>
            </a:r>
            <a:endParaRPr kumimoji="1" lang="en-US" altLang="ja-JP" sz="2000" dirty="0">
              <a:solidFill>
                <a:srgbClr val="FF0000"/>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sz="2000" dirty="0">
                <a:latin typeface="メイリオ" panose="020B0604030504040204" pitchFamily="50" charset="-128"/>
                <a:ea typeface="メイリオ" panose="020B0604030504040204" pitchFamily="50" charset="-128"/>
              </a:rPr>
              <a:t>プラットフォーム化による</a:t>
            </a:r>
            <a:r>
              <a:rPr kumimoji="1" lang="ja-JP" altLang="en-US" sz="2000" dirty="0">
                <a:solidFill>
                  <a:srgbClr val="FF0000"/>
                </a:solidFill>
                <a:latin typeface="メイリオ" panose="020B0604030504040204" pitchFamily="50" charset="-128"/>
                <a:ea typeface="メイリオ" panose="020B0604030504040204" pitchFamily="50" charset="-128"/>
              </a:rPr>
              <a:t>開発効率の定性的・定量的評価</a:t>
            </a:r>
            <a:endParaRPr kumimoji="1" lang="en-US" altLang="ja-JP" sz="2000" dirty="0">
              <a:solidFill>
                <a:srgbClr val="FF0000"/>
              </a:solidFill>
              <a:latin typeface="メイリオ" panose="020B0604030504040204" pitchFamily="50" charset="-128"/>
              <a:ea typeface="メイリオ" panose="020B0604030504040204" pitchFamily="50" charset="-128"/>
            </a:endParaRPr>
          </a:p>
          <a:p>
            <a:pPr marL="285750" indent="-285750">
              <a:buFont typeface="Arial" panose="020B0604020202020204" pitchFamily="34" charset="0"/>
              <a:buChar char="•"/>
            </a:pPr>
            <a:r>
              <a:rPr kumimoji="1" lang="ja-JP" altLang="en-US" sz="2000" dirty="0">
                <a:latin typeface="メイリオ" panose="020B0604030504040204" pitchFamily="50" charset="-128"/>
                <a:ea typeface="メイリオ" panose="020B0604030504040204" pitchFamily="50" charset="-128"/>
              </a:rPr>
              <a:t>プラットフォームソフトウェアのユーザビリティ評価を実施</a:t>
            </a:r>
            <a:endParaRPr kumimoji="1" lang="en-US" altLang="ja-JP" sz="2000" dirty="0">
              <a:latin typeface="メイリオ" panose="020B0604030504040204" pitchFamily="50" charset="-128"/>
              <a:ea typeface="メイリオ" panose="020B0604030504040204" pitchFamily="50" charset="-128"/>
            </a:endParaRPr>
          </a:p>
        </p:txBody>
      </p:sp>
      <p:pic>
        <p:nvPicPr>
          <p:cNvPr id="31" name="Picture 2" descr="「KEBA」の画像検索結果&quot;">
            <a:extLst>
              <a:ext uri="{FF2B5EF4-FFF2-40B4-BE49-F238E27FC236}">
                <a16:creationId xmlns:a16="http://schemas.microsoft.com/office/drawing/2014/main" id="{ACE75EE1-3700-4B21-8C36-991A170C033B}"/>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735075" y="1830345"/>
            <a:ext cx="2018406" cy="320422"/>
          </a:xfrm>
          <a:prstGeom prst="rect">
            <a:avLst/>
          </a:prstGeom>
          <a:noFill/>
          <a:extLst>
            <a:ext uri="{909E8E84-426E-40DD-AFC4-6F175D3DCCD1}">
              <a14:hiddenFill xmlns:a14="http://schemas.microsoft.com/office/drawing/2010/main">
                <a:solidFill>
                  <a:srgbClr val="FFFFFF"/>
                </a:solidFill>
              </a14:hiddenFill>
            </a:ext>
          </a:extLst>
        </p:spPr>
      </p:pic>
      <p:sp>
        <p:nvSpPr>
          <p:cNvPr id="33" name="正方形/長方形 32">
            <a:extLst>
              <a:ext uri="{FF2B5EF4-FFF2-40B4-BE49-F238E27FC236}">
                <a16:creationId xmlns:a16="http://schemas.microsoft.com/office/drawing/2014/main" id="{20B05D88-68EB-4AC2-91D6-BE57B6DE6FA4}"/>
              </a:ext>
            </a:extLst>
          </p:cNvPr>
          <p:cNvSpPr/>
          <p:nvPr/>
        </p:nvSpPr>
        <p:spPr>
          <a:xfrm>
            <a:off x="473571" y="5711931"/>
            <a:ext cx="8286800" cy="86038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a:solidFill>
                  <a:schemeClr val="tx1"/>
                </a:solidFill>
                <a:latin typeface="メイリオ" panose="020B0604030504040204" pitchFamily="50" charset="-128"/>
                <a:ea typeface="メイリオ" panose="020B0604030504040204" pitchFamily="50" charset="-128"/>
              </a:rPr>
              <a:t>川崎重工の</a:t>
            </a:r>
            <a:r>
              <a:rPr kumimoji="1" lang="en-US" altLang="ja-JP" sz="2000" b="1" dirty="0">
                <a:solidFill>
                  <a:schemeClr val="tx1"/>
                </a:solidFill>
                <a:latin typeface="メイリオ" panose="020B0604030504040204" pitchFamily="50" charset="-128"/>
                <a:ea typeface="メイリオ" panose="020B0604030504040204" pitchFamily="50" charset="-128"/>
              </a:rPr>
              <a:t>RS-005N</a:t>
            </a:r>
            <a:r>
              <a:rPr kumimoji="1" lang="ja-JP" altLang="en-US" sz="2000" b="1">
                <a:solidFill>
                  <a:schemeClr val="tx1"/>
                </a:solidFill>
                <a:latin typeface="メイリオ" panose="020B0604030504040204" pitchFamily="50" charset="-128"/>
                <a:ea typeface="メイリオ" panose="020B0604030504040204" pitchFamily="50" charset="-128"/>
              </a:rPr>
              <a:t>を用いて</a:t>
            </a:r>
            <a:r>
              <a:rPr kumimoji="1" lang="en-US" altLang="ja-JP" sz="2000" b="1" dirty="0">
                <a:solidFill>
                  <a:schemeClr val="tx1"/>
                </a:solidFill>
                <a:latin typeface="メイリオ" panose="020B0604030504040204" pitchFamily="50" charset="-128"/>
                <a:ea typeface="メイリオ" panose="020B0604030504040204" pitchFamily="50" charset="-128"/>
              </a:rPr>
              <a:t>SI</a:t>
            </a:r>
            <a:r>
              <a:rPr kumimoji="1" lang="ja-JP" altLang="en-US" sz="2000" b="1">
                <a:solidFill>
                  <a:schemeClr val="tx1"/>
                </a:solidFill>
                <a:latin typeface="メイリオ" panose="020B0604030504040204" pitchFamily="50" charset="-128"/>
                <a:ea typeface="メイリオ" panose="020B0604030504040204" pitchFamily="50" charset="-128"/>
              </a:rPr>
              <a:t>を実施・評価</a:t>
            </a:r>
            <a:endParaRPr kumimoji="1" lang="en-US" altLang="ja-JP" sz="2000" b="1" dirty="0">
              <a:solidFill>
                <a:schemeClr val="tx1"/>
              </a:solidFill>
              <a:latin typeface="メイリオ" panose="020B0604030504040204" pitchFamily="50" charset="-128"/>
              <a:ea typeface="メイリオ" panose="020B0604030504040204" pitchFamily="50" charset="-128"/>
            </a:endParaRPr>
          </a:p>
          <a:p>
            <a:pPr algn="ctr"/>
            <a:r>
              <a:rPr kumimoji="1" lang="ja-JP" altLang="en-US" sz="2000" b="1">
                <a:solidFill>
                  <a:schemeClr val="tx1"/>
                </a:solidFill>
                <a:latin typeface="メイリオ" panose="020B0604030504040204" pitchFamily="50" charset="-128"/>
                <a:ea typeface="メイリオ" panose="020B0604030504040204" pitchFamily="50" charset="-128"/>
              </a:rPr>
              <a:t>（</a:t>
            </a:r>
            <a:r>
              <a:rPr kumimoji="1" lang="en-US" altLang="ja-JP" sz="2000" b="1" dirty="0">
                <a:solidFill>
                  <a:schemeClr val="tx1"/>
                </a:solidFill>
                <a:latin typeface="メイリオ" panose="020B0604030504040204" pitchFamily="50" charset="-128"/>
                <a:ea typeface="メイリオ" panose="020B0604030504040204" pitchFamily="50" charset="-128"/>
              </a:rPr>
              <a:t>RS-005N</a:t>
            </a:r>
            <a:r>
              <a:rPr kumimoji="1" lang="ja-JP" altLang="en-US" sz="2000" b="1">
                <a:solidFill>
                  <a:schemeClr val="tx1"/>
                </a:solidFill>
                <a:latin typeface="メイリオ" panose="020B0604030504040204" pitchFamily="50" charset="-128"/>
                <a:ea typeface="メイリオ" panose="020B0604030504040204" pitchFamily="50" charset="-128"/>
              </a:rPr>
              <a:t>は</a:t>
            </a:r>
            <a:r>
              <a:rPr kumimoji="1" lang="en-US" altLang="ja-JP" sz="2000" b="1" dirty="0" err="1">
                <a:solidFill>
                  <a:schemeClr val="tx1"/>
                </a:solidFill>
                <a:latin typeface="メイリオ" panose="020B0604030504040204" pitchFamily="50" charset="-128"/>
                <a:ea typeface="メイリオ" panose="020B0604030504040204" pitchFamily="50" charset="-128"/>
              </a:rPr>
              <a:t>duAro</a:t>
            </a:r>
            <a:r>
              <a:rPr kumimoji="1" lang="ja-JP" altLang="en-US" sz="2000" b="1">
                <a:solidFill>
                  <a:schemeClr val="tx1"/>
                </a:solidFill>
                <a:latin typeface="メイリオ" panose="020B0604030504040204" pitchFamily="50" charset="-128"/>
                <a:ea typeface="メイリオ" panose="020B0604030504040204" pitchFamily="50" charset="-128"/>
              </a:rPr>
              <a:t>同様に</a:t>
            </a:r>
            <a:r>
              <a:rPr kumimoji="1" lang="en-US" altLang="ja-JP" sz="2000" b="1" dirty="0">
                <a:solidFill>
                  <a:schemeClr val="tx1"/>
                </a:solidFill>
                <a:latin typeface="メイリオ" panose="020B0604030504040204" pitchFamily="50" charset="-128"/>
                <a:ea typeface="メイリオ" panose="020B0604030504040204" pitchFamily="50" charset="-128"/>
              </a:rPr>
              <a:t>ROS</a:t>
            </a:r>
            <a:r>
              <a:rPr kumimoji="1" lang="ja-JP" altLang="en-US" sz="2000" b="1">
                <a:solidFill>
                  <a:schemeClr val="tx1"/>
                </a:solidFill>
                <a:latin typeface="メイリオ" panose="020B0604030504040204" pitchFamily="50" charset="-128"/>
                <a:ea typeface="メイリオ" panose="020B0604030504040204" pitchFamily="50" charset="-128"/>
              </a:rPr>
              <a:t> </a:t>
            </a:r>
            <a:r>
              <a:rPr kumimoji="1" lang="en-US" altLang="ja-JP" sz="2000" b="1" dirty="0">
                <a:solidFill>
                  <a:schemeClr val="tx1"/>
                </a:solidFill>
                <a:latin typeface="メイリオ" panose="020B0604030504040204" pitchFamily="50" charset="-128"/>
                <a:ea typeface="メイリオ" panose="020B0604030504040204" pitchFamily="50" charset="-128"/>
              </a:rPr>
              <a:t>I/F</a:t>
            </a:r>
            <a:r>
              <a:rPr kumimoji="1" lang="ja-JP" altLang="en-US" sz="2000" b="1">
                <a:solidFill>
                  <a:schemeClr val="tx1"/>
                </a:solidFill>
                <a:latin typeface="メイリオ" panose="020B0604030504040204" pitchFamily="50" charset="-128"/>
                <a:ea typeface="メイリオ" panose="020B0604030504040204" pitchFamily="50" charset="-128"/>
              </a:rPr>
              <a:t>有り、同様に利用可能）</a:t>
            </a:r>
            <a:endParaRPr kumimoji="1" lang="ja-JP" altLang="en-US" sz="2000" b="1" dirty="0">
              <a:solidFill>
                <a:schemeClr val="tx1"/>
              </a:solidFill>
              <a:latin typeface="メイリオ" panose="020B0604030504040204" pitchFamily="50" charset="-128"/>
              <a:ea typeface="メイリオ" panose="020B0604030504040204" pitchFamily="50" charset="-128"/>
            </a:endParaRPr>
          </a:p>
        </p:txBody>
      </p:sp>
      <p:grpSp>
        <p:nvGrpSpPr>
          <p:cNvPr id="63" name="グループ化 62">
            <a:extLst>
              <a:ext uri="{FF2B5EF4-FFF2-40B4-BE49-F238E27FC236}">
                <a16:creationId xmlns:a16="http://schemas.microsoft.com/office/drawing/2014/main" id="{939EA8BD-7E86-41AC-8FDC-520C1D3E1519}"/>
              </a:ext>
            </a:extLst>
          </p:cNvPr>
          <p:cNvGrpSpPr/>
          <p:nvPr/>
        </p:nvGrpSpPr>
        <p:grpSpPr>
          <a:xfrm>
            <a:off x="7483398" y="4038290"/>
            <a:ext cx="1498241" cy="534857"/>
            <a:chOff x="7522196" y="3859096"/>
            <a:chExt cx="1498241" cy="534857"/>
          </a:xfrm>
        </p:grpSpPr>
        <p:sp>
          <p:nvSpPr>
            <p:cNvPr id="23" name="TextBox 29">
              <a:extLst>
                <a:ext uri="{FF2B5EF4-FFF2-40B4-BE49-F238E27FC236}">
                  <a16:creationId xmlns:a16="http://schemas.microsoft.com/office/drawing/2014/main" id="{517318FC-7A3E-4AFA-BC3B-A78E4D5C92F1}"/>
                </a:ext>
              </a:extLst>
            </p:cNvPr>
            <p:cNvSpPr txBox="1"/>
            <p:nvPr/>
          </p:nvSpPr>
          <p:spPr>
            <a:xfrm>
              <a:off x="7522196" y="4055399"/>
              <a:ext cx="1498241" cy="338554"/>
            </a:xfrm>
            <a:prstGeom prst="rect">
              <a:avLst/>
            </a:prstGeom>
            <a:noFill/>
          </p:spPr>
          <p:txBody>
            <a:bodyPr wrap="square" rtlCol="0">
              <a:spAutoFit/>
            </a:bodyPr>
            <a:lstStyle/>
            <a:p>
              <a:r>
                <a:rPr kumimoji="1" lang="ja-JP" altLang="en-US" sz="1600" b="0" dirty="0">
                  <a:latin typeface="Meiryo UI" panose="020B0604030504040204" pitchFamily="50" charset="-128"/>
                  <a:ea typeface="Meiryo UI" panose="020B0604030504040204" pitchFamily="50" charset="-128"/>
                </a:rPr>
                <a:t>による動作計画</a:t>
              </a:r>
            </a:p>
          </p:txBody>
        </p:sp>
        <p:pic>
          <p:nvPicPr>
            <p:cNvPr id="62" name="Picture 14" descr="「Moveit」の画像検索結果&quot;">
              <a:extLst>
                <a:ext uri="{FF2B5EF4-FFF2-40B4-BE49-F238E27FC236}">
                  <a16:creationId xmlns:a16="http://schemas.microsoft.com/office/drawing/2014/main" id="{DFFB27BD-9598-44ED-95E1-9647667BD94D}"/>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522196" y="3859096"/>
              <a:ext cx="1165840" cy="231751"/>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9" name="グループ化 68">
            <a:extLst>
              <a:ext uri="{FF2B5EF4-FFF2-40B4-BE49-F238E27FC236}">
                <a16:creationId xmlns:a16="http://schemas.microsoft.com/office/drawing/2014/main" id="{F56C9D53-3EEC-4E70-B85E-11271552F754}"/>
              </a:ext>
            </a:extLst>
          </p:cNvPr>
          <p:cNvGrpSpPr/>
          <p:nvPr/>
        </p:nvGrpSpPr>
        <p:grpSpPr>
          <a:xfrm>
            <a:off x="6805702" y="3270304"/>
            <a:ext cx="1360363" cy="276999"/>
            <a:chOff x="6969110" y="3032064"/>
            <a:chExt cx="1360363" cy="276999"/>
          </a:xfrm>
        </p:grpSpPr>
        <p:pic>
          <p:nvPicPr>
            <p:cNvPr id="67" name="Picture 12" descr="「ROS logo」の画像検索結果&quot;">
              <a:extLst>
                <a:ext uri="{FF2B5EF4-FFF2-40B4-BE49-F238E27FC236}">
                  <a16:creationId xmlns:a16="http://schemas.microsoft.com/office/drawing/2014/main" id="{E7D2C7BD-B9FE-4FC1-9BD8-7A9C60666899}"/>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969110" y="3097036"/>
              <a:ext cx="553871" cy="147055"/>
            </a:xfrm>
            <a:prstGeom prst="rect">
              <a:avLst/>
            </a:prstGeom>
            <a:noFill/>
            <a:extLst>
              <a:ext uri="{909E8E84-426E-40DD-AFC4-6F175D3DCCD1}">
                <a14:hiddenFill xmlns:a14="http://schemas.microsoft.com/office/drawing/2010/main">
                  <a:solidFill>
                    <a:srgbClr val="FFFFFF"/>
                  </a:solidFill>
                </a14:hiddenFill>
              </a:ext>
            </a:extLst>
          </p:spPr>
        </p:pic>
        <p:sp>
          <p:nvSpPr>
            <p:cNvPr id="68" name="TextBox 10">
              <a:extLst>
                <a:ext uri="{FF2B5EF4-FFF2-40B4-BE49-F238E27FC236}">
                  <a16:creationId xmlns:a16="http://schemas.microsoft.com/office/drawing/2014/main" id="{A1EA85E5-E96A-45EE-92E1-B8EABA9DAE34}"/>
                </a:ext>
              </a:extLst>
            </p:cNvPr>
            <p:cNvSpPr txBox="1"/>
            <p:nvPr/>
          </p:nvSpPr>
          <p:spPr>
            <a:xfrm>
              <a:off x="7485899" y="3032064"/>
              <a:ext cx="843574" cy="276999"/>
            </a:xfrm>
            <a:prstGeom prst="rect">
              <a:avLst/>
            </a:prstGeom>
            <a:noFill/>
          </p:spPr>
          <p:txBody>
            <a:bodyPr wrap="square" rtlCol="0">
              <a:spAutoFit/>
            </a:bodyPr>
            <a:lstStyle/>
            <a:p>
              <a:r>
                <a:rPr lang="ja-JP" altLang="en-US" sz="1200" dirty="0">
                  <a:latin typeface="Meiryo UI" panose="020B0604030504040204" pitchFamily="50" charset="-128"/>
                  <a:ea typeface="Meiryo UI" panose="020B0604030504040204" pitchFamily="50" charset="-128"/>
                </a:rPr>
                <a:t>対応</a:t>
              </a:r>
              <a:r>
                <a:rPr lang="en-US" altLang="ja-JP" sz="1200" dirty="0">
                  <a:latin typeface="Meiryo UI" panose="020B0604030504040204" pitchFamily="50" charset="-128"/>
                  <a:ea typeface="Meiryo UI" panose="020B0604030504040204" pitchFamily="50" charset="-128"/>
                </a:rPr>
                <a:t>I/F</a:t>
              </a:r>
              <a:endParaRPr lang="en-CA" sz="1200" dirty="0">
                <a:latin typeface="Meiryo UI" panose="020B0604030504040204" pitchFamily="50" charset="-128"/>
                <a:ea typeface="Meiryo UI" panose="020B0604030504040204" pitchFamily="50" charset="-128"/>
              </a:endParaRPr>
            </a:p>
          </p:txBody>
        </p:sp>
      </p:grpSp>
      <p:grpSp>
        <p:nvGrpSpPr>
          <p:cNvPr id="70" name="グループ化 69">
            <a:extLst>
              <a:ext uri="{FF2B5EF4-FFF2-40B4-BE49-F238E27FC236}">
                <a16:creationId xmlns:a16="http://schemas.microsoft.com/office/drawing/2014/main" id="{65AE4E6A-35CD-4A3B-9F0E-789E121181C3}"/>
              </a:ext>
            </a:extLst>
          </p:cNvPr>
          <p:cNvGrpSpPr/>
          <p:nvPr/>
        </p:nvGrpSpPr>
        <p:grpSpPr>
          <a:xfrm>
            <a:off x="4100182" y="2098680"/>
            <a:ext cx="1360363" cy="276999"/>
            <a:chOff x="6969110" y="3032064"/>
            <a:chExt cx="1360363" cy="276999"/>
          </a:xfrm>
        </p:grpSpPr>
        <p:pic>
          <p:nvPicPr>
            <p:cNvPr id="71" name="Picture 12" descr="「ROS logo」の画像検索結果&quot;">
              <a:extLst>
                <a:ext uri="{FF2B5EF4-FFF2-40B4-BE49-F238E27FC236}">
                  <a16:creationId xmlns:a16="http://schemas.microsoft.com/office/drawing/2014/main" id="{3E068859-0B21-47F0-AAEB-84A7ACB1E5A2}"/>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969110" y="3097036"/>
              <a:ext cx="553871" cy="147055"/>
            </a:xfrm>
            <a:prstGeom prst="rect">
              <a:avLst/>
            </a:prstGeom>
            <a:noFill/>
            <a:extLst>
              <a:ext uri="{909E8E84-426E-40DD-AFC4-6F175D3DCCD1}">
                <a14:hiddenFill xmlns:a14="http://schemas.microsoft.com/office/drawing/2010/main">
                  <a:solidFill>
                    <a:srgbClr val="FFFFFF"/>
                  </a:solidFill>
                </a14:hiddenFill>
              </a:ext>
            </a:extLst>
          </p:spPr>
        </p:pic>
        <p:sp>
          <p:nvSpPr>
            <p:cNvPr id="72" name="TextBox 10">
              <a:extLst>
                <a:ext uri="{FF2B5EF4-FFF2-40B4-BE49-F238E27FC236}">
                  <a16:creationId xmlns:a16="http://schemas.microsoft.com/office/drawing/2014/main" id="{115F2975-1D74-4DF7-997B-450A586CA958}"/>
                </a:ext>
              </a:extLst>
            </p:cNvPr>
            <p:cNvSpPr txBox="1"/>
            <p:nvPr/>
          </p:nvSpPr>
          <p:spPr>
            <a:xfrm>
              <a:off x="7485899" y="3032064"/>
              <a:ext cx="843574" cy="276999"/>
            </a:xfrm>
            <a:prstGeom prst="rect">
              <a:avLst/>
            </a:prstGeom>
            <a:noFill/>
          </p:spPr>
          <p:txBody>
            <a:bodyPr wrap="square" rtlCol="0">
              <a:spAutoFit/>
            </a:bodyPr>
            <a:lstStyle/>
            <a:p>
              <a:r>
                <a:rPr lang="ja-JP" altLang="en-US" sz="1200" dirty="0">
                  <a:latin typeface="Meiryo UI" panose="020B0604030504040204" pitchFamily="50" charset="-128"/>
                  <a:ea typeface="Meiryo UI" panose="020B0604030504040204" pitchFamily="50" charset="-128"/>
                </a:rPr>
                <a:t>対応</a:t>
              </a:r>
              <a:r>
                <a:rPr lang="en-US" altLang="ja-JP" sz="1200" dirty="0">
                  <a:latin typeface="Meiryo UI" panose="020B0604030504040204" pitchFamily="50" charset="-128"/>
                  <a:ea typeface="Meiryo UI" panose="020B0604030504040204" pitchFamily="50" charset="-128"/>
                </a:rPr>
                <a:t>I/F</a:t>
              </a:r>
              <a:endParaRPr lang="en-CA" sz="1200" dirty="0">
                <a:latin typeface="Meiryo UI" panose="020B0604030504040204" pitchFamily="50" charset="-128"/>
                <a:ea typeface="Meiryo UI" panose="020B0604030504040204" pitchFamily="50" charset="-128"/>
              </a:endParaRPr>
            </a:p>
          </p:txBody>
        </p:sp>
      </p:grpSp>
      <p:grpSp>
        <p:nvGrpSpPr>
          <p:cNvPr id="76" name="グループ化 75">
            <a:extLst>
              <a:ext uri="{FF2B5EF4-FFF2-40B4-BE49-F238E27FC236}">
                <a16:creationId xmlns:a16="http://schemas.microsoft.com/office/drawing/2014/main" id="{987A9B78-7B22-41D1-99F2-1BFAD211AB64}"/>
              </a:ext>
            </a:extLst>
          </p:cNvPr>
          <p:cNvGrpSpPr/>
          <p:nvPr/>
        </p:nvGrpSpPr>
        <p:grpSpPr>
          <a:xfrm>
            <a:off x="5576633" y="3502299"/>
            <a:ext cx="1470579" cy="833622"/>
            <a:chOff x="5406168" y="2959405"/>
            <a:chExt cx="1470579" cy="833622"/>
          </a:xfrm>
        </p:grpSpPr>
        <p:sp>
          <p:nvSpPr>
            <p:cNvPr id="9" name="TextBox 10">
              <a:extLst>
                <a:ext uri="{FF2B5EF4-FFF2-40B4-BE49-F238E27FC236}">
                  <a16:creationId xmlns:a16="http://schemas.microsoft.com/office/drawing/2014/main" id="{245F0181-CA5B-46C1-B59E-777B1CEB77D0}"/>
                </a:ext>
              </a:extLst>
            </p:cNvPr>
            <p:cNvSpPr txBox="1"/>
            <p:nvPr/>
          </p:nvSpPr>
          <p:spPr>
            <a:xfrm>
              <a:off x="5406168" y="2962030"/>
              <a:ext cx="1470579" cy="830997"/>
            </a:xfrm>
            <a:prstGeom prst="rect">
              <a:avLst/>
            </a:prstGeom>
            <a:noFill/>
          </p:spPr>
          <p:txBody>
            <a:bodyPr wrap="square" rtlCol="0">
              <a:spAutoFit/>
            </a:bodyPr>
            <a:lstStyle/>
            <a:p>
              <a:r>
                <a:rPr lang="en-US" altLang="ja-JP" sz="1200" dirty="0">
                  <a:ln w="38100">
                    <a:solidFill>
                      <a:schemeClr val="bg1"/>
                    </a:solidFill>
                  </a:ln>
                  <a:latin typeface="Meiryo UI" panose="020B0604030504040204" pitchFamily="50" charset="-128"/>
                  <a:ea typeface="Meiryo UI" panose="020B0604030504040204" pitchFamily="50" charset="-128"/>
                </a:rPr>
                <a:t>ROS</a:t>
              </a:r>
              <a:r>
                <a:rPr lang="ja-JP" altLang="en-US" sz="1200" dirty="0">
                  <a:ln w="38100">
                    <a:solidFill>
                      <a:schemeClr val="bg1"/>
                    </a:solidFill>
                  </a:ln>
                  <a:latin typeface="Meiryo UI" panose="020B0604030504040204" pitchFamily="50" charset="-128"/>
                  <a:ea typeface="Meiryo UI" panose="020B0604030504040204" pitchFamily="50" charset="-128"/>
                </a:rPr>
                <a:t>対応コントローラ</a:t>
              </a:r>
            </a:p>
            <a:p>
              <a:r>
                <a:rPr lang="ja-JP" altLang="en-US" sz="1200" dirty="0">
                  <a:ln w="38100">
                    <a:solidFill>
                      <a:schemeClr val="bg1"/>
                    </a:solidFill>
                  </a:ln>
                  <a:latin typeface="Meiryo UI" panose="020B0604030504040204" pitchFamily="50" charset="-128"/>
                  <a:ea typeface="Meiryo UI" panose="020B0604030504040204" pitchFamily="50" charset="-128"/>
                </a:rPr>
                <a:t>　</a:t>
              </a:r>
              <a:r>
                <a:rPr lang="en-US" altLang="ja-JP" sz="1200" dirty="0">
                  <a:ln w="38100">
                    <a:solidFill>
                      <a:schemeClr val="bg1"/>
                    </a:solidFill>
                  </a:ln>
                  <a:latin typeface="Meiryo UI" panose="020B0604030504040204" pitchFamily="50" charset="-128"/>
                  <a:ea typeface="Meiryo UI" panose="020B0604030504040204" pitchFamily="50" charset="-128"/>
                </a:rPr>
                <a:t>D3-DU</a:t>
              </a:r>
            </a:p>
            <a:p>
              <a:r>
                <a:rPr lang="ja-JP" altLang="en-US" sz="1200" dirty="0">
                  <a:ln w="38100">
                    <a:solidFill>
                      <a:schemeClr val="bg1"/>
                    </a:solidFill>
                  </a:ln>
                  <a:latin typeface="Meiryo UI" panose="020B0604030504040204" pitchFamily="50" charset="-128"/>
                  <a:ea typeface="Meiryo UI" panose="020B0604030504040204" pitchFamily="50" charset="-128"/>
                </a:rPr>
                <a:t>サーボドライブ</a:t>
              </a:r>
              <a:endParaRPr lang="en-US" altLang="ja-JP" sz="1200" dirty="0">
                <a:ln w="38100">
                  <a:solidFill>
                    <a:schemeClr val="bg1"/>
                  </a:solidFill>
                </a:ln>
                <a:latin typeface="Meiryo UI" panose="020B0604030504040204" pitchFamily="50" charset="-128"/>
                <a:ea typeface="Meiryo UI" panose="020B0604030504040204" pitchFamily="50" charset="-128"/>
              </a:endParaRPr>
            </a:p>
            <a:p>
              <a:r>
                <a:rPr lang="ja-JP" altLang="en-US" sz="1200" dirty="0">
                  <a:ln w="38100">
                    <a:solidFill>
                      <a:schemeClr val="bg1"/>
                    </a:solidFill>
                  </a:ln>
                  <a:latin typeface="Meiryo UI" panose="020B0604030504040204" pitchFamily="50" charset="-128"/>
                  <a:ea typeface="Meiryo UI" panose="020B0604030504040204" pitchFamily="50" charset="-128"/>
                </a:rPr>
                <a:t>　</a:t>
              </a:r>
              <a:r>
                <a:rPr lang="en-US" altLang="ja-JP" sz="1200" dirty="0">
                  <a:ln w="38100">
                    <a:solidFill>
                      <a:schemeClr val="bg1"/>
                    </a:solidFill>
                  </a:ln>
                  <a:latin typeface="Meiryo UI" panose="020B0604030504040204" pitchFamily="50" charset="-128"/>
                  <a:ea typeface="Meiryo UI" panose="020B0604030504040204" pitchFamily="50" charset="-128"/>
                </a:rPr>
                <a:t>D3-DP</a:t>
              </a:r>
              <a:r>
                <a:rPr lang="ja-JP" altLang="en-US" sz="1200" dirty="0">
                  <a:ln w="38100">
                    <a:solidFill>
                      <a:schemeClr val="bg1"/>
                    </a:solidFill>
                  </a:ln>
                  <a:latin typeface="Meiryo UI" panose="020B0604030504040204" pitchFamily="50" charset="-128"/>
                  <a:ea typeface="Meiryo UI" panose="020B0604030504040204" pitchFamily="50" charset="-128"/>
                </a:rPr>
                <a:t> </a:t>
              </a:r>
              <a:r>
                <a:rPr lang="en-US" altLang="ja-JP" sz="1200" dirty="0">
                  <a:ln w="38100">
                    <a:solidFill>
                      <a:schemeClr val="bg1"/>
                    </a:solidFill>
                  </a:ln>
                  <a:latin typeface="Meiryo UI" panose="020B0604030504040204" pitchFamily="50" charset="-128"/>
                  <a:ea typeface="Meiryo UI" panose="020B0604030504040204" pitchFamily="50" charset="-128"/>
                </a:rPr>
                <a:t>/</a:t>
              </a:r>
              <a:r>
                <a:rPr lang="ja-JP" altLang="en-US" sz="1200" dirty="0">
                  <a:ln w="38100">
                    <a:solidFill>
                      <a:schemeClr val="bg1"/>
                    </a:solidFill>
                  </a:ln>
                  <a:latin typeface="Meiryo UI" panose="020B0604030504040204" pitchFamily="50" charset="-128"/>
                  <a:ea typeface="Meiryo UI" panose="020B0604030504040204" pitchFamily="50" charset="-128"/>
                </a:rPr>
                <a:t> </a:t>
              </a:r>
              <a:r>
                <a:rPr lang="en-US" altLang="ja-JP" sz="1200" dirty="0">
                  <a:ln w="38100">
                    <a:solidFill>
                      <a:schemeClr val="bg1"/>
                    </a:solidFill>
                  </a:ln>
                  <a:latin typeface="Meiryo UI" panose="020B0604030504040204" pitchFamily="50" charset="-128"/>
                  <a:ea typeface="Meiryo UI" panose="020B0604030504040204" pitchFamily="50" charset="-128"/>
                </a:rPr>
                <a:t>D3-DA</a:t>
              </a:r>
              <a:endParaRPr lang="en-CA" sz="1200" dirty="0">
                <a:ln w="38100">
                  <a:solidFill>
                    <a:schemeClr val="bg1"/>
                  </a:solidFill>
                </a:ln>
                <a:latin typeface="Meiryo UI" panose="020B0604030504040204" pitchFamily="50" charset="-128"/>
                <a:ea typeface="Meiryo UI" panose="020B0604030504040204" pitchFamily="50" charset="-128"/>
              </a:endParaRPr>
            </a:p>
          </p:txBody>
        </p:sp>
        <p:sp>
          <p:nvSpPr>
            <p:cNvPr id="74" name="TextBox 10">
              <a:extLst>
                <a:ext uri="{FF2B5EF4-FFF2-40B4-BE49-F238E27FC236}">
                  <a16:creationId xmlns:a16="http://schemas.microsoft.com/office/drawing/2014/main" id="{51AAB8B3-AA38-4B62-BEBC-6CA785FD3C62}"/>
                </a:ext>
              </a:extLst>
            </p:cNvPr>
            <p:cNvSpPr txBox="1"/>
            <p:nvPr/>
          </p:nvSpPr>
          <p:spPr>
            <a:xfrm>
              <a:off x="5406168" y="2959405"/>
              <a:ext cx="1470579" cy="830997"/>
            </a:xfrm>
            <a:prstGeom prst="rect">
              <a:avLst/>
            </a:prstGeom>
            <a:noFill/>
          </p:spPr>
          <p:txBody>
            <a:bodyPr wrap="square" rtlCol="0">
              <a:spAutoFit/>
            </a:bodyPr>
            <a:lstStyle/>
            <a:p>
              <a:r>
                <a:rPr lang="en-US" altLang="ja-JP" sz="1200" dirty="0">
                  <a:latin typeface="Meiryo UI" panose="020B0604030504040204" pitchFamily="50" charset="-128"/>
                  <a:ea typeface="Meiryo UI" panose="020B0604030504040204" pitchFamily="50" charset="-128"/>
                </a:rPr>
                <a:t>ROS</a:t>
              </a:r>
              <a:r>
                <a:rPr lang="ja-JP" altLang="en-US" sz="1200" dirty="0">
                  <a:latin typeface="Meiryo UI" panose="020B0604030504040204" pitchFamily="50" charset="-128"/>
                  <a:ea typeface="Meiryo UI" panose="020B0604030504040204" pitchFamily="50" charset="-128"/>
                </a:rPr>
                <a:t>対応コントローラ</a:t>
              </a:r>
            </a:p>
            <a:p>
              <a:r>
                <a:rPr lang="ja-JP" altLang="en-US" sz="1200" dirty="0">
                  <a:latin typeface="Meiryo UI" panose="020B0604030504040204" pitchFamily="50" charset="-128"/>
                  <a:ea typeface="Meiryo UI" panose="020B0604030504040204" pitchFamily="50" charset="-128"/>
                </a:rPr>
                <a:t>　</a:t>
              </a:r>
              <a:r>
                <a:rPr lang="en-US" altLang="ja-JP" sz="1200" dirty="0">
                  <a:latin typeface="Meiryo UI" panose="020B0604030504040204" pitchFamily="50" charset="-128"/>
                  <a:ea typeface="Meiryo UI" panose="020B0604030504040204" pitchFamily="50" charset="-128"/>
                </a:rPr>
                <a:t>D3-DU</a:t>
              </a:r>
            </a:p>
            <a:p>
              <a:r>
                <a:rPr lang="ja-JP" altLang="en-US" sz="1200" dirty="0">
                  <a:latin typeface="Meiryo UI" panose="020B0604030504040204" pitchFamily="50" charset="-128"/>
                  <a:ea typeface="Meiryo UI" panose="020B0604030504040204" pitchFamily="50" charset="-128"/>
                </a:rPr>
                <a:t>サーボドライブ</a:t>
              </a:r>
              <a:endParaRPr lang="en-US" altLang="ja-JP" sz="1200" dirty="0">
                <a:latin typeface="Meiryo UI" panose="020B0604030504040204" pitchFamily="50" charset="-128"/>
                <a:ea typeface="Meiryo UI" panose="020B0604030504040204" pitchFamily="50" charset="-128"/>
              </a:endParaRPr>
            </a:p>
            <a:p>
              <a:r>
                <a:rPr lang="ja-JP" altLang="en-US" sz="1200" dirty="0">
                  <a:latin typeface="Meiryo UI" panose="020B0604030504040204" pitchFamily="50" charset="-128"/>
                  <a:ea typeface="Meiryo UI" panose="020B0604030504040204" pitchFamily="50" charset="-128"/>
                </a:rPr>
                <a:t>　</a:t>
              </a:r>
              <a:r>
                <a:rPr lang="en-US" altLang="ja-JP" sz="1200" dirty="0">
                  <a:latin typeface="Meiryo UI" panose="020B0604030504040204" pitchFamily="50" charset="-128"/>
                  <a:ea typeface="Meiryo UI" panose="020B0604030504040204" pitchFamily="50" charset="-128"/>
                </a:rPr>
                <a:t>D3-DP</a:t>
              </a:r>
              <a:r>
                <a:rPr lang="ja-JP" altLang="en-US" sz="1200" dirty="0">
                  <a:latin typeface="Meiryo UI" panose="020B0604030504040204" pitchFamily="50" charset="-128"/>
                  <a:ea typeface="Meiryo UI" panose="020B0604030504040204" pitchFamily="50" charset="-128"/>
                </a:rPr>
                <a:t> </a:t>
              </a:r>
              <a:r>
                <a:rPr lang="en-US" altLang="ja-JP" sz="1200" dirty="0">
                  <a:latin typeface="Meiryo UI" panose="020B0604030504040204" pitchFamily="50" charset="-128"/>
                  <a:ea typeface="Meiryo UI" panose="020B0604030504040204" pitchFamily="50" charset="-128"/>
                </a:rPr>
                <a:t>/</a:t>
              </a:r>
              <a:r>
                <a:rPr lang="ja-JP" altLang="en-US" sz="1200" dirty="0">
                  <a:latin typeface="Meiryo UI" panose="020B0604030504040204" pitchFamily="50" charset="-128"/>
                  <a:ea typeface="Meiryo UI" panose="020B0604030504040204" pitchFamily="50" charset="-128"/>
                </a:rPr>
                <a:t> </a:t>
              </a:r>
              <a:r>
                <a:rPr lang="en-US" altLang="ja-JP" sz="1200" dirty="0">
                  <a:latin typeface="Meiryo UI" panose="020B0604030504040204" pitchFamily="50" charset="-128"/>
                  <a:ea typeface="Meiryo UI" panose="020B0604030504040204" pitchFamily="50" charset="-128"/>
                </a:rPr>
                <a:t>D3-DA</a:t>
              </a:r>
              <a:endParaRPr lang="en-CA" sz="1200" dirty="0">
                <a:latin typeface="Meiryo UI" panose="020B0604030504040204" pitchFamily="50" charset="-128"/>
                <a:ea typeface="Meiryo UI" panose="020B0604030504040204" pitchFamily="50" charset="-128"/>
              </a:endParaRPr>
            </a:p>
          </p:txBody>
        </p:sp>
      </p:grpSp>
      <p:grpSp>
        <p:nvGrpSpPr>
          <p:cNvPr id="78" name="グループ化 77">
            <a:extLst>
              <a:ext uri="{FF2B5EF4-FFF2-40B4-BE49-F238E27FC236}">
                <a16:creationId xmlns:a16="http://schemas.microsoft.com/office/drawing/2014/main" id="{37C06ECE-0F26-4A92-A2FF-F5E3A4218DA8}"/>
              </a:ext>
            </a:extLst>
          </p:cNvPr>
          <p:cNvGrpSpPr/>
          <p:nvPr/>
        </p:nvGrpSpPr>
        <p:grpSpPr>
          <a:xfrm>
            <a:off x="5779060" y="4883910"/>
            <a:ext cx="1922362" cy="707886"/>
            <a:chOff x="4613291" y="5224403"/>
            <a:chExt cx="1922362" cy="707886"/>
          </a:xfrm>
        </p:grpSpPr>
        <p:sp>
          <p:nvSpPr>
            <p:cNvPr id="11" name="TextBox 14">
              <a:extLst>
                <a:ext uri="{FF2B5EF4-FFF2-40B4-BE49-F238E27FC236}">
                  <a16:creationId xmlns:a16="http://schemas.microsoft.com/office/drawing/2014/main" id="{864606E7-A6B9-49CE-8243-7F0F247EE6FB}"/>
                </a:ext>
              </a:extLst>
            </p:cNvPr>
            <p:cNvSpPr txBox="1"/>
            <p:nvPr/>
          </p:nvSpPr>
          <p:spPr>
            <a:xfrm>
              <a:off x="4613291" y="5224403"/>
              <a:ext cx="1922362" cy="707886"/>
            </a:xfrm>
            <a:prstGeom prst="rect">
              <a:avLst/>
            </a:prstGeom>
            <a:noFill/>
          </p:spPr>
          <p:txBody>
            <a:bodyPr wrap="square" rtlCol="0">
              <a:spAutoFit/>
            </a:bodyPr>
            <a:lstStyle/>
            <a:p>
              <a:pPr algn="ctr"/>
              <a:r>
                <a:rPr lang="en-US" altLang="ja-JP" sz="1600" b="1" dirty="0">
                  <a:ln w="57150">
                    <a:solidFill>
                      <a:schemeClr val="bg1"/>
                    </a:solidFill>
                  </a:ln>
                  <a:latin typeface="Meiryo UI" panose="020B0604030504040204" pitchFamily="50" charset="-128"/>
                  <a:ea typeface="Meiryo UI" panose="020B0604030504040204" pitchFamily="50" charset="-128"/>
                </a:rPr>
                <a:t>ROS</a:t>
              </a:r>
              <a:r>
                <a:rPr lang="ja-JP" altLang="en-US" sz="1600" b="1" dirty="0">
                  <a:ln w="57150">
                    <a:solidFill>
                      <a:schemeClr val="bg1"/>
                    </a:solidFill>
                  </a:ln>
                  <a:latin typeface="Meiryo UI" panose="020B0604030504040204" pitchFamily="50" charset="-128"/>
                  <a:ea typeface="Meiryo UI" panose="020B0604030504040204" pitchFamily="50" charset="-128"/>
                </a:rPr>
                <a:t>用</a:t>
              </a:r>
              <a:r>
                <a:rPr lang="en-US" altLang="ja-JP" sz="1600" b="1" dirty="0">
                  <a:ln w="57150">
                    <a:solidFill>
                      <a:schemeClr val="bg1"/>
                    </a:solidFill>
                  </a:ln>
                  <a:latin typeface="Meiryo UI" panose="020B0604030504040204" pitchFamily="50" charset="-128"/>
                  <a:ea typeface="Meiryo UI" panose="020B0604030504040204" pitchFamily="50" charset="-128"/>
                </a:rPr>
                <a:t>PC</a:t>
              </a:r>
              <a:endParaRPr lang="en-CA" altLang="ja-JP" sz="1600" b="1" dirty="0">
                <a:ln w="57150">
                  <a:solidFill>
                    <a:schemeClr val="bg1"/>
                  </a:solidFill>
                </a:ln>
                <a:latin typeface="Meiryo UI" panose="020B0604030504040204" pitchFamily="50" charset="-128"/>
                <a:ea typeface="Meiryo UI" panose="020B0604030504040204" pitchFamily="50" charset="-128"/>
              </a:endParaRPr>
            </a:p>
            <a:p>
              <a:pPr algn="ctr"/>
              <a:r>
                <a:rPr lang="en-US" altLang="ja-JP" sz="1200" b="1" dirty="0">
                  <a:ln w="57150">
                    <a:solidFill>
                      <a:schemeClr val="bg1"/>
                    </a:solidFill>
                  </a:ln>
                  <a:latin typeface="Meiryo UI" panose="020B0604030504040204" pitchFamily="50" charset="-128"/>
                  <a:ea typeface="Meiryo UI" panose="020B0604030504040204" pitchFamily="50" charset="-128"/>
                </a:rPr>
                <a:t>KHI</a:t>
              </a:r>
              <a:r>
                <a:rPr lang="ja-JP" altLang="en-US" sz="1200" b="1" dirty="0">
                  <a:ln w="57150">
                    <a:solidFill>
                      <a:schemeClr val="bg1"/>
                    </a:solidFill>
                  </a:ln>
                  <a:latin typeface="Meiryo UI" panose="020B0604030504040204" pitchFamily="50" charset="-128"/>
                  <a:ea typeface="Meiryo UI" panose="020B0604030504040204" pitchFamily="50" charset="-128"/>
                </a:rPr>
                <a:t> </a:t>
              </a:r>
              <a:r>
                <a:rPr lang="en-US" altLang="ja-JP" sz="1200" b="1" dirty="0">
                  <a:ln w="57150">
                    <a:solidFill>
                      <a:schemeClr val="bg1"/>
                    </a:solidFill>
                  </a:ln>
                  <a:latin typeface="Meiryo UI" panose="020B0604030504040204" pitchFamily="50" charset="-128"/>
                  <a:ea typeface="Meiryo UI" panose="020B0604030504040204" pitchFamily="50" charset="-128"/>
                </a:rPr>
                <a:t>ROS</a:t>
              </a:r>
              <a:r>
                <a:rPr lang="ja-JP" altLang="en-US" sz="1200" b="1" dirty="0">
                  <a:ln w="57150">
                    <a:solidFill>
                      <a:schemeClr val="bg1"/>
                    </a:solidFill>
                  </a:ln>
                  <a:latin typeface="Meiryo UI" panose="020B0604030504040204" pitchFamily="50" charset="-128"/>
                  <a:ea typeface="Meiryo UI" panose="020B0604030504040204" pitchFamily="50" charset="-128"/>
                </a:rPr>
                <a:t>パッケージによる</a:t>
              </a:r>
              <a:endParaRPr lang="en-US" altLang="ja-JP" sz="1200" b="1" dirty="0">
                <a:ln w="57150">
                  <a:solidFill>
                    <a:schemeClr val="bg1"/>
                  </a:solidFill>
                </a:ln>
                <a:latin typeface="Meiryo UI" panose="020B0604030504040204" pitchFamily="50" charset="-128"/>
                <a:ea typeface="Meiryo UI" panose="020B0604030504040204" pitchFamily="50" charset="-128"/>
              </a:endParaRPr>
            </a:p>
            <a:p>
              <a:pPr algn="ctr"/>
              <a:r>
                <a:rPr lang="ja-JP" altLang="en-US" sz="1200" b="1" dirty="0">
                  <a:ln w="57150">
                    <a:solidFill>
                      <a:schemeClr val="bg1"/>
                    </a:solidFill>
                  </a:ln>
                  <a:latin typeface="Meiryo UI" panose="020B0604030504040204" pitchFamily="50" charset="-128"/>
                  <a:ea typeface="Meiryo UI" panose="020B0604030504040204" pitchFamily="50" charset="-128"/>
                </a:rPr>
                <a:t>制御と可視化</a:t>
              </a:r>
              <a:endParaRPr lang="en-CA" sz="1200" b="1" dirty="0">
                <a:ln w="57150">
                  <a:solidFill>
                    <a:schemeClr val="bg1"/>
                  </a:solidFill>
                </a:ln>
                <a:latin typeface="Meiryo UI" panose="020B0604030504040204" pitchFamily="50" charset="-128"/>
                <a:ea typeface="Meiryo UI" panose="020B0604030504040204" pitchFamily="50" charset="-128"/>
              </a:endParaRPr>
            </a:p>
          </p:txBody>
        </p:sp>
        <p:sp>
          <p:nvSpPr>
            <p:cNvPr id="77" name="TextBox 14">
              <a:extLst>
                <a:ext uri="{FF2B5EF4-FFF2-40B4-BE49-F238E27FC236}">
                  <a16:creationId xmlns:a16="http://schemas.microsoft.com/office/drawing/2014/main" id="{95F8B39F-1D02-4811-B53C-3348D27C4906}"/>
                </a:ext>
              </a:extLst>
            </p:cNvPr>
            <p:cNvSpPr txBox="1"/>
            <p:nvPr/>
          </p:nvSpPr>
          <p:spPr>
            <a:xfrm>
              <a:off x="4613291" y="5224403"/>
              <a:ext cx="1922362" cy="707886"/>
            </a:xfrm>
            <a:prstGeom prst="rect">
              <a:avLst/>
            </a:prstGeom>
            <a:noFill/>
          </p:spPr>
          <p:txBody>
            <a:bodyPr wrap="square" rtlCol="0">
              <a:spAutoFit/>
            </a:bodyPr>
            <a:lstStyle/>
            <a:p>
              <a:pPr algn="ctr"/>
              <a:r>
                <a:rPr lang="en-US" altLang="ja-JP" sz="1600" dirty="0">
                  <a:latin typeface="Meiryo UI" panose="020B0604030504040204" pitchFamily="50" charset="-128"/>
                  <a:ea typeface="Meiryo UI" panose="020B0604030504040204" pitchFamily="50" charset="-128"/>
                </a:rPr>
                <a:t>ROS</a:t>
              </a:r>
              <a:r>
                <a:rPr lang="ja-JP" altLang="en-US" sz="1600" dirty="0">
                  <a:latin typeface="Meiryo UI" panose="020B0604030504040204" pitchFamily="50" charset="-128"/>
                  <a:ea typeface="Meiryo UI" panose="020B0604030504040204" pitchFamily="50" charset="-128"/>
                </a:rPr>
                <a:t>用</a:t>
              </a:r>
              <a:r>
                <a:rPr lang="en-US" altLang="ja-JP" sz="1600" dirty="0">
                  <a:latin typeface="Meiryo UI" panose="020B0604030504040204" pitchFamily="50" charset="-128"/>
                  <a:ea typeface="Meiryo UI" panose="020B0604030504040204" pitchFamily="50" charset="-128"/>
                </a:rPr>
                <a:t>PC</a:t>
              </a:r>
              <a:endParaRPr lang="en-CA" altLang="ja-JP" sz="1600" dirty="0">
                <a:latin typeface="Meiryo UI" panose="020B0604030504040204" pitchFamily="50" charset="-128"/>
                <a:ea typeface="Meiryo UI" panose="020B0604030504040204" pitchFamily="50" charset="-128"/>
              </a:endParaRPr>
            </a:p>
            <a:p>
              <a:pPr algn="ctr"/>
              <a:r>
                <a:rPr lang="en-US" altLang="ja-JP" sz="1200" dirty="0">
                  <a:latin typeface="Meiryo UI" panose="020B0604030504040204" pitchFamily="50" charset="-128"/>
                  <a:ea typeface="Meiryo UI" panose="020B0604030504040204" pitchFamily="50" charset="-128"/>
                </a:rPr>
                <a:t>KHI</a:t>
              </a:r>
              <a:r>
                <a:rPr lang="ja-JP" altLang="en-US" sz="1200" dirty="0">
                  <a:latin typeface="Meiryo UI" panose="020B0604030504040204" pitchFamily="50" charset="-128"/>
                  <a:ea typeface="Meiryo UI" panose="020B0604030504040204" pitchFamily="50" charset="-128"/>
                </a:rPr>
                <a:t> </a:t>
              </a:r>
              <a:r>
                <a:rPr lang="en-US" altLang="ja-JP" sz="1200" dirty="0">
                  <a:latin typeface="Meiryo UI" panose="020B0604030504040204" pitchFamily="50" charset="-128"/>
                  <a:ea typeface="Meiryo UI" panose="020B0604030504040204" pitchFamily="50" charset="-128"/>
                </a:rPr>
                <a:t>ROS</a:t>
              </a:r>
              <a:r>
                <a:rPr lang="ja-JP" altLang="en-US" sz="1200" dirty="0">
                  <a:latin typeface="Meiryo UI" panose="020B0604030504040204" pitchFamily="50" charset="-128"/>
                  <a:ea typeface="Meiryo UI" panose="020B0604030504040204" pitchFamily="50" charset="-128"/>
                </a:rPr>
                <a:t>パッケージによる</a:t>
              </a:r>
              <a:endParaRPr lang="en-US" altLang="ja-JP" sz="1200" dirty="0">
                <a:latin typeface="Meiryo UI" panose="020B0604030504040204" pitchFamily="50" charset="-128"/>
                <a:ea typeface="Meiryo UI" panose="020B0604030504040204" pitchFamily="50" charset="-128"/>
              </a:endParaRPr>
            </a:p>
            <a:p>
              <a:pPr algn="ctr"/>
              <a:r>
                <a:rPr lang="ja-JP" altLang="en-US" sz="1200" dirty="0">
                  <a:latin typeface="Meiryo UI" panose="020B0604030504040204" pitchFamily="50" charset="-128"/>
                  <a:ea typeface="Meiryo UI" panose="020B0604030504040204" pitchFamily="50" charset="-128"/>
                </a:rPr>
                <a:t>制御と可視化</a:t>
              </a:r>
              <a:endParaRPr lang="en-CA" sz="1200" dirty="0">
                <a:latin typeface="Meiryo UI" panose="020B0604030504040204" pitchFamily="50" charset="-128"/>
                <a:ea typeface="Meiryo UI" panose="020B0604030504040204" pitchFamily="50" charset="-128"/>
              </a:endParaRPr>
            </a:p>
          </p:txBody>
        </p:sp>
      </p:grpSp>
      <p:pic>
        <p:nvPicPr>
          <p:cNvPr id="42" name="Picture 8" descr="「github logo」の画像検索結果&quot;">
            <a:extLst>
              <a:ext uri="{FF2B5EF4-FFF2-40B4-BE49-F238E27FC236}">
                <a16:creationId xmlns:a16="http://schemas.microsoft.com/office/drawing/2014/main" id="{E4EA4228-E2C9-43AD-B0D8-2F3AA62D5628}"/>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066318" y="4637085"/>
            <a:ext cx="657714" cy="657714"/>
          </a:xfrm>
          <a:prstGeom prst="rect">
            <a:avLst/>
          </a:prstGeom>
          <a:noFill/>
          <a:extLst>
            <a:ext uri="{909E8E84-426E-40DD-AFC4-6F175D3DCCD1}">
              <a14:hiddenFill xmlns:a14="http://schemas.microsoft.com/office/drawing/2010/main">
                <a:solidFill>
                  <a:srgbClr val="FFFFFF"/>
                </a:solidFill>
              </a14:hiddenFill>
            </a:ext>
          </a:extLst>
        </p:spPr>
      </p:pic>
      <p:pic>
        <p:nvPicPr>
          <p:cNvPr id="2" name="SI_RS005_KASHIWA_20200129">
            <a:hlinkClick r:id="" action="ppaction://media"/>
            <a:extLst>
              <a:ext uri="{FF2B5EF4-FFF2-40B4-BE49-F238E27FC236}">
                <a16:creationId xmlns:a16="http://schemas.microsoft.com/office/drawing/2014/main" id="{4C339D2F-63CF-4149-8A75-5C798EF34089}"/>
              </a:ext>
            </a:extLst>
          </p:cNvPr>
          <p:cNvPicPr>
            <a:picLocks noChangeAspect="1"/>
          </p:cNvPicPr>
          <p:nvPr>
            <a:videoFile r:link="rId2"/>
            <p:extLst>
              <p:ext uri="{DAA4B4D4-6D71-4841-9C94-3DE7FCFB9230}">
                <p14:media xmlns:p14="http://schemas.microsoft.com/office/powerpoint/2010/main" r:embed="rId1"/>
              </p:ext>
            </p:extLst>
          </p:nvPr>
        </p:nvPicPr>
        <p:blipFill>
          <a:blip r:embed="rId17"/>
          <a:stretch>
            <a:fillRect/>
          </a:stretch>
        </p:blipFill>
        <p:spPr>
          <a:xfrm>
            <a:off x="3066080" y="1756911"/>
            <a:ext cx="2107106" cy="3745965"/>
          </a:xfrm>
          <a:prstGeom prst="rect">
            <a:avLst/>
          </a:prstGeom>
        </p:spPr>
      </p:pic>
    </p:spTree>
    <p:extLst>
      <p:ext uri="{BB962C8B-B14F-4D97-AF65-F5344CB8AC3E}">
        <p14:creationId xmlns:p14="http://schemas.microsoft.com/office/powerpoint/2010/main" val="2579389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4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61842FF1-65E6-8946-85F5-1618F81E9C53}"/>
              </a:ext>
            </a:extLst>
          </p:cNvPr>
          <p:cNvSpPr>
            <a:spLocks noGrp="1"/>
          </p:cNvSpPr>
          <p:nvPr>
            <p:ph idx="1"/>
          </p:nvPr>
        </p:nvSpPr>
        <p:spPr>
          <a:xfrm>
            <a:off x="628650" y="3619446"/>
            <a:ext cx="7886700" cy="2318917"/>
          </a:xfrm>
        </p:spPr>
        <p:txBody>
          <a:bodyPr>
            <a:normAutofit/>
          </a:bodyPr>
          <a:lstStyle/>
          <a:p>
            <a:r>
              <a:rPr kumimoji="1" lang="ja-JP" altLang="en-US" sz="1800">
                <a:latin typeface="Meiryo" panose="020B0604030504040204" pitchFamily="34" charset="-128"/>
                <a:ea typeface="Meiryo" panose="020B0604030504040204" pitchFamily="34" charset="-128"/>
              </a:rPr>
              <a:t>システム全体の構築に</a:t>
            </a:r>
            <a:r>
              <a:rPr kumimoji="1" lang="en-US" altLang="ja-JP" sz="1800" dirty="0">
                <a:latin typeface="Meiryo" panose="020B0604030504040204" pitchFamily="34" charset="-128"/>
                <a:ea typeface="Meiryo" panose="020B0604030504040204" pitchFamily="34" charset="-128"/>
              </a:rPr>
              <a:t>64</a:t>
            </a:r>
            <a:r>
              <a:rPr kumimoji="1" lang="ja-JP" altLang="en-US" sz="1800">
                <a:latin typeface="Meiryo" panose="020B0604030504040204" pitchFamily="34" charset="-128"/>
                <a:ea typeface="Meiryo" panose="020B0604030504040204" pitchFamily="34" charset="-128"/>
              </a:rPr>
              <a:t>人日（約</a:t>
            </a:r>
            <a:r>
              <a:rPr kumimoji="1" lang="en-US" altLang="ja-JP" sz="1800" dirty="0">
                <a:latin typeface="Meiryo" panose="020B0604030504040204" pitchFamily="34" charset="-128"/>
                <a:ea typeface="Meiryo" panose="020B0604030504040204" pitchFamily="34" charset="-128"/>
              </a:rPr>
              <a:t>3</a:t>
            </a:r>
            <a:r>
              <a:rPr kumimoji="1" lang="ja-JP" altLang="en-US" sz="1800">
                <a:latin typeface="Meiryo" panose="020B0604030504040204" pitchFamily="34" charset="-128"/>
                <a:ea typeface="Meiryo" panose="020B0604030504040204" pitchFamily="34" charset="-128"/>
              </a:rPr>
              <a:t>ヶ月）を要した</a:t>
            </a:r>
            <a:endParaRPr kumimoji="1" lang="en-US" altLang="ja-JP" sz="1800" dirty="0">
              <a:latin typeface="Meiryo" panose="020B0604030504040204" pitchFamily="34" charset="-128"/>
              <a:ea typeface="Meiryo" panose="020B0604030504040204" pitchFamily="34" charset="-128"/>
            </a:endParaRPr>
          </a:p>
          <a:p>
            <a:r>
              <a:rPr kumimoji="1" lang="en-US" altLang="ja-JP" sz="1800" dirty="0">
                <a:latin typeface="Meiryo" panose="020B0604030504040204" pitchFamily="34" charset="-128"/>
                <a:ea typeface="Meiryo" panose="020B0604030504040204" pitchFamily="34" charset="-128"/>
              </a:rPr>
              <a:t>OSS</a:t>
            </a:r>
            <a:r>
              <a:rPr lang="ja-JP" altLang="en-US" sz="1800">
                <a:latin typeface="Meiryo" panose="020B0604030504040204" pitchFamily="34" charset="-128"/>
                <a:ea typeface="Meiryo" panose="020B0604030504040204" pitchFamily="34" charset="-128"/>
              </a:rPr>
              <a:t>を利用することで、実装日数は</a:t>
            </a:r>
            <a:r>
              <a:rPr lang="en-US" altLang="ja-JP" sz="1800" dirty="0">
                <a:latin typeface="Meiryo" panose="020B0604030504040204" pitchFamily="34" charset="-128"/>
                <a:ea typeface="Meiryo" panose="020B0604030504040204" pitchFamily="34" charset="-128"/>
              </a:rPr>
              <a:t>13</a:t>
            </a:r>
            <a:r>
              <a:rPr lang="ja-JP" altLang="en-US" sz="1800">
                <a:latin typeface="Meiryo" panose="020B0604030504040204" pitchFamily="34" charset="-128"/>
                <a:ea typeface="Meiryo" panose="020B0604030504040204" pitchFamily="34" charset="-128"/>
              </a:rPr>
              <a:t>人日程度で完了</a:t>
            </a:r>
            <a:endParaRPr lang="en-US" altLang="ja-JP" sz="1800" dirty="0">
              <a:latin typeface="Meiryo" panose="020B0604030504040204" pitchFamily="34" charset="-128"/>
              <a:ea typeface="Meiryo" panose="020B0604030504040204" pitchFamily="34" charset="-128"/>
            </a:endParaRPr>
          </a:p>
          <a:p>
            <a:r>
              <a:rPr kumimoji="1" lang="ja-JP" altLang="en-US" sz="1800">
                <a:latin typeface="Meiryo" panose="020B0604030504040204" pitchFamily="34" charset="-128"/>
                <a:ea typeface="Meiryo" panose="020B0604030504040204" pitchFamily="34" charset="-128"/>
              </a:rPr>
              <a:t>既存のモジュールを利用することで、設計、テストについても工数は少なく済んでいる</a:t>
            </a:r>
            <a:endParaRPr kumimoji="1" lang="en-US" altLang="ja-JP" sz="1800" dirty="0">
              <a:latin typeface="Meiryo" panose="020B0604030504040204" pitchFamily="34" charset="-128"/>
              <a:ea typeface="Meiryo" panose="020B0604030504040204" pitchFamily="34" charset="-128"/>
            </a:endParaRPr>
          </a:p>
          <a:p>
            <a:r>
              <a:rPr lang="ja-JP" altLang="en-US" sz="1800">
                <a:latin typeface="Meiryo" panose="020B0604030504040204" pitchFamily="34" charset="-128"/>
                <a:ea typeface="Meiryo" panose="020B0604030504040204" pitchFamily="34" charset="-128"/>
              </a:rPr>
              <a:t>ただし、全体の中では実装、システム結合に時間を要している</a:t>
            </a:r>
            <a:endParaRPr lang="en-US" altLang="ja-JP" sz="1800" dirty="0">
              <a:latin typeface="Meiryo" panose="020B0604030504040204" pitchFamily="34" charset="-128"/>
              <a:ea typeface="Meiryo" panose="020B0604030504040204" pitchFamily="34" charset="-128"/>
            </a:endParaRPr>
          </a:p>
          <a:p>
            <a:pPr lvl="1"/>
            <a:r>
              <a:rPr kumimoji="1" lang="ja-JP" altLang="en-US" sz="1600">
                <a:latin typeface="Meiryo" panose="020B0604030504040204" pitchFamily="34" charset="-128"/>
                <a:ea typeface="Meiryo" panose="020B0604030504040204" pitchFamily="34" charset="-128"/>
              </a:rPr>
              <a:t>キャリブレーション、チューニングに多くの時間</a:t>
            </a:r>
            <a:endParaRPr kumimoji="1" lang="en-US" altLang="ja-JP" sz="1600" dirty="0">
              <a:latin typeface="Meiryo" panose="020B0604030504040204" pitchFamily="34" charset="-128"/>
              <a:ea typeface="Meiryo" panose="020B0604030504040204" pitchFamily="34" charset="-128"/>
            </a:endParaRPr>
          </a:p>
          <a:p>
            <a:pPr lvl="1"/>
            <a:r>
              <a:rPr lang="ja-JP" altLang="en-US" sz="1600">
                <a:latin typeface="Meiryo" panose="020B0604030504040204" pitchFamily="34" charset="-128"/>
                <a:ea typeface="Meiryo" panose="020B0604030504040204" pitchFamily="34" charset="-128"/>
              </a:rPr>
              <a:t>調整にかかる時間の削減が課題</a:t>
            </a:r>
            <a:endParaRPr kumimoji="1" lang="ja-JP" altLang="en-US" sz="1600">
              <a:latin typeface="Meiryo" panose="020B0604030504040204" pitchFamily="34" charset="-128"/>
              <a:ea typeface="Meiryo" panose="020B0604030504040204" pitchFamily="34" charset="-128"/>
            </a:endParaRPr>
          </a:p>
        </p:txBody>
      </p:sp>
      <p:sp>
        <p:nvSpPr>
          <p:cNvPr id="5" name="タイトル 1">
            <a:extLst>
              <a:ext uri="{FF2B5EF4-FFF2-40B4-BE49-F238E27FC236}">
                <a16:creationId xmlns:a16="http://schemas.microsoft.com/office/drawing/2014/main" id="{BA50CA76-39C8-4540-938C-14FD59FE3B0E}"/>
              </a:ext>
            </a:extLst>
          </p:cNvPr>
          <p:cNvSpPr txBox="1">
            <a:spLocks/>
          </p:cNvSpPr>
          <p:nvPr/>
        </p:nvSpPr>
        <p:spPr>
          <a:xfrm>
            <a:off x="628650" y="365126"/>
            <a:ext cx="7886700" cy="494953"/>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3200" dirty="0">
                <a:latin typeface="Meiryo" panose="020B0604030504040204" pitchFamily="34" charset="-128"/>
                <a:ea typeface="Meiryo" panose="020B0604030504040204" pitchFamily="34" charset="-128"/>
              </a:rPr>
              <a:t>OSS</a:t>
            </a:r>
            <a:r>
              <a:rPr lang="ja-JP" altLang="en-US" sz="3200">
                <a:latin typeface="Meiryo" panose="020B0604030504040204" pitchFamily="34" charset="-128"/>
                <a:ea typeface="Meiryo" panose="020B0604030504040204" pitchFamily="34" charset="-128"/>
              </a:rPr>
              <a:t>使用時の工数（実数）</a:t>
            </a:r>
          </a:p>
        </p:txBody>
      </p:sp>
      <p:sp>
        <p:nvSpPr>
          <p:cNvPr id="6" name="テキスト ボックス 5">
            <a:extLst>
              <a:ext uri="{FF2B5EF4-FFF2-40B4-BE49-F238E27FC236}">
                <a16:creationId xmlns:a16="http://schemas.microsoft.com/office/drawing/2014/main" id="{8D647127-5689-9E4E-B95A-7F782544BABE}"/>
              </a:ext>
            </a:extLst>
          </p:cNvPr>
          <p:cNvSpPr txBox="1"/>
          <p:nvPr/>
        </p:nvSpPr>
        <p:spPr>
          <a:xfrm>
            <a:off x="2627857" y="3059668"/>
            <a:ext cx="3345788" cy="369332"/>
          </a:xfrm>
          <a:prstGeom prst="rect">
            <a:avLst/>
          </a:prstGeom>
          <a:noFill/>
        </p:spPr>
        <p:txBody>
          <a:bodyPr wrap="none" rtlCol="0">
            <a:spAutoFit/>
          </a:bodyPr>
          <a:lstStyle/>
          <a:p>
            <a:r>
              <a:rPr kumimoji="1" lang="en-US" altLang="ja-JP" b="1" dirty="0">
                <a:solidFill>
                  <a:srgbClr val="FF0000"/>
                </a:solidFill>
                <a:latin typeface="Meiryo" panose="020B0604030504040204" pitchFamily="34" charset="-128"/>
                <a:ea typeface="Meiryo" panose="020B0604030504040204" pitchFamily="34" charset="-128"/>
              </a:rPr>
              <a:t>64</a:t>
            </a:r>
            <a:r>
              <a:rPr kumimoji="1" lang="ja-JP" altLang="en-US" b="1">
                <a:solidFill>
                  <a:srgbClr val="FF0000"/>
                </a:solidFill>
                <a:latin typeface="Meiryo" panose="020B0604030504040204" pitchFamily="34" charset="-128"/>
                <a:ea typeface="Meiryo" panose="020B0604030504040204" pitchFamily="34" charset="-128"/>
              </a:rPr>
              <a:t>人日（うち実装：</a:t>
            </a:r>
            <a:r>
              <a:rPr kumimoji="1" lang="en-US" altLang="ja-JP" b="1" dirty="0">
                <a:solidFill>
                  <a:srgbClr val="FF0000"/>
                </a:solidFill>
                <a:latin typeface="Meiryo" panose="020B0604030504040204" pitchFamily="34" charset="-128"/>
                <a:ea typeface="Meiryo" panose="020B0604030504040204" pitchFamily="34" charset="-128"/>
              </a:rPr>
              <a:t>13</a:t>
            </a:r>
            <a:r>
              <a:rPr kumimoji="1" lang="ja-JP" altLang="en-US" b="1">
                <a:solidFill>
                  <a:srgbClr val="FF0000"/>
                </a:solidFill>
                <a:latin typeface="Meiryo" panose="020B0604030504040204" pitchFamily="34" charset="-128"/>
                <a:ea typeface="Meiryo" panose="020B0604030504040204" pitchFamily="34" charset="-128"/>
              </a:rPr>
              <a:t>人日）</a:t>
            </a:r>
          </a:p>
        </p:txBody>
      </p:sp>
      <p:graphicFrame>
        <p:nvGraphicFramePr>
          <p:cNvPr id="2" name="表 6">
            <a:extLst>
              <a:ext uri="{FF2B5EF4-FFF2-40B4-BE49-F238E27FC236}">
                <a16:creationId xmlns:a16="http://schemas.microsoft.com/office/drawing/2014/main" id="{32E94D1C-6257-3340-A520-706831F908E3}"/>
              </a:ext>
            </a:extLst>
          </p:cNvPr>
          <p:cNvGraphicFramePr>
            <a:graphicFrameLocks noGrp="1"/>
          </p:cNvGraphicFramePr>
          <p:nvPr>
            <p:extLst>
              <p:ext uri="{D42A27DB-BD31-4B8C-83A1-F6EECF244321}">
                <p14:modId xmlns:p14="http://schemas.microsoft.com/office/powerpoint/2010/main" val="476258989"/>
              </p:ext>
            </p:extLst>
          </p:nvPr>
        </p:nvGraphicFramePr>
        <p:xfrm>
          <a:off x="500514" y="919637"/>
          <a:ext cx="8142972" cy="2438400"/>
        </p:xfrm>
        <a:graphic>
          <a:graphicData uri="http://schemas.openxmlformats.org/drawingml/2006/table">
            <a:tbl>
              <a:tblPr firstRow="1" bandRow="1">
                <a:tableStyleId>{93296810-A885-4BE3-A3E7-6D5BEEA58F35}</a:tableStyleId>
              </a:tblPr>
              <a:tblGrid>
                <a:gridCol w="2261937">
                  <a:extLst>
                    <a:ext uri="{9D8B030D-6E8A-4147-A177-3AD203B41FA5}">
                      <a16:colId xmlns:a16="http://schemas.microsoft.com/office/drawing/2014/main" val="2274996637"/>
                    </a:ext>
                  </a:extLst>
                </a:gridCol>
                <a:gridCol w="1280160">
                  <a:extLst>
                    <a:ext uri="{9D8B030D-6E8A-4147-A177-3AD203B41FA5}">
                      <a16:colId xmlns:a16="http://schemas.microsoft.com/office/drawing/2014/main" val="1773059174"/>
                    </a:ext>
                  </a:extLst>
                </a:gridCol>
                <a:gridCol w="4600875">
                  <a:extLst>
                    <a:ext uri="{9D8B030D-6E8A-4147-A177-3AD203B41FA5}">
                      <a16:colId xmlns:a16="http://schemas.microsoft.com/office/drawing/2014/main" val="806999802"/>
                    </a:ext>
                  </a:extLst>
                </a:gridCol>
              </a:tblGrid>
              <a:tr h="151451">
                <a:tc>
                  <a:txBody>
                    <a:bodyPr/>
                    <a:lstStyle/>
                    <a:p>
                      <a:pPr algn="ctr"/>
                      <a:r>
                        <a:rPr kumimoji="1" lang="ja-JP" altLang="en-US" sz="1400">
                          <a:latin typeface="Meiryo" panose="020B0604030504040204" pitchFamily="34" charset="-128"/>
                          <a:ea typeface="Meiryo" panose="020B0604030504040204" pitchFamily="34" charset="-128"/>
                        </a:rPr>
                        <a:t>プロセス</a:t>
                      </a:r>
                    </a:p>
                  </a:txBody>
                  <a:tcPr/>
                </a:tc>
                <a:tc>
                  <a:txBody>
                    <a:bodyPr/>
                    <a:lstStyle/>
                    <a:p>
                      <a:pPr algn="ctr"/>
                      <a:r>
                        <a:rPr kumimoji="1" lang="ja-JP" altLang="en-US" sz="1400">
                          <a:latin typeface="Meiryo" panose="020B0604030504040204" pitchFamily="34" charset="-128"/>
                          <a:ea typeface="Meiryo" panose="020B0604030504040204" pitchFamily="34" charset="-128"/>
                        </a:rPr>
                        <a:t>工数（人日）</a:t>
                      </a:r>
                    </a:p>
                  </a:txBody>
                  <a:tcPr/>
                </a:tc>
                <a:tc>
                  <a:txBody>
                    <a:bodyPr/>
                    <a:lstStyle/>
                    <a:p>
                      <a:pPr algn="ctr"/>
                      <a:r>
                        <a:rPr kumimoji="1" lang="ja-JP" altLang="en-US" sz="1400">
                          <a:latin typeface="Meiryo" panose="020B0604030504040204" pitchFamily="34" charset="-128"/>
                          <a:ea typeface="Meiryo" panose="020B0604030504040204" pitchFamily="34" charset="-128"/>
                        </a:rPr>
                        <a:t>主に工数を割いた作業</a:t>
                      </a:r>
                    </a:p>
                  </a:txBody>
                  <a:tcPr/>
                </a:tc>
                <a:extLst>
                  <a:ext uri="{0D108BD9-81ED-4DB2-BD59-A6C34878D82A}">
                    <a16:rowId xmlns:a16="http://schemas.microsoft.com/office/drawing/2014/main" val="410426956"/>
                  </a:ext>
                </a:extLst>
              </a:tr>
              <a:tr h="251955">
                <a:tc>
                  <a:txBody>
                    <a:bodyPr/>
                    <a:lstStyle/>
                    <a:p>
                      <a:r>
                        <a:rPr kumimoji="1" lang="ja-JP" altLang="en-US" sz="1400">
                          <a:latin typeface="Meiryo" panose="020B0604030504040204" pitchFamily="34" charset="-128"/>
                          <a:ea typeface="Meiryo" panose="020B0604030504040204" pitchFamily="34" charset="-128"/>
                        </a:rPr>
                        <a:t>要件定義</a:t>
                      </a:r>
                    </a:p>
                  </a:txBody>
                  <a:tcPr/>
                </a:tc>
                <a:tc>
                  <a:txBody>
                    <a:bodyPr/>
                    <a:lstStyle/>
                    <a:p>
                      <a:pPr algn="r"/>
                      <a:r>
                        <a:rPr kumimoji="1" lang="en-US" altLang="ja-JP" sz="1400" dirty="0">
                          <a:latin typeface="Meiryo" panose="020B0604030504040204" pitchFamily="34" charset="-128"/>
                          <a:ea typeface="Meiryo" panose="020B0604030504040204" pitchFamily="34" charset="-128"/>
                        </a:rPr>
                        <a:t>4</a:t>
                      </a:r>
                      <a:endParaRPr kumimoji="1" lang="ja-JP" altLang="en-US" sz="1400">
                        <a:latin typeface="Meiryo" panose="020B0604030504040204" pitchFamily="34" charset="-128"/>
                        <a:ea typeface="Meiryo" panose="020B0604030504040204" pitchFamily="34" charset="-128"/>
                      </a:endParaRPr>
                    </a:p>
                  </a:txBody>
                  <a:tcPr/>
                </a:tc>
                <a:tc>
                  <a:txBody>
                    <a:bodyPr/>
                    <a:lstStyle/>
                    <a:p>
                      <a:r>
                        <a:rPr kumimoji="1" lang="ja-JP" altLang="en-US" sz="1400">
                          <a:latin typeface="Meiryo" panose="020B0604030504040204" pitchFamily="34" charset="-128"/>
                          <a:ea typeface="Meiryo" panose="020B0604030504040204" pitchFamily="34" charset="-128"/>
                        </a:rPr>
                        <a:t>要求の抽出、分析</a:t>
                      </a:r>
                    </a:p>
                  </a:txBody>
                  <a:tcPr/>
                </a:tc>
                <a:extLst>
                  <a:ext uri="{0D108BD9-81ED-4DB2-BD59-A6C34878D82A}">
                    <a16:rowId xmlns:a16="http://schemas.microsoft.com/office/drawing/2014/main" val="2085698578"/>
                  </a:ext>
                </a:extLst>
              </a:tr>
              <a:tr h="251955">
                <a:tc>
                  <a:txBody>
                    <a:bodyPr/>
                    <a:lstStyle/>
                    <a:p>
                      <a:r>
                        <a:rPr kumimoji="1" lang="ja-JP" altLang="en-US" sz="1400">
                          <a:latin typeface="Meiryo" panose="020B0604030504040204" pitchFamily="34" charset="-128"/>
                          <a:ea typeface="Meiryo" panose="020B0604030504040204" pitchFamily="34" charset="-128"/>
                        </a:rPr>
                        <a:t>外部仕様設計</a:t>
                      </a:r>
                    </a:p>
                  </a:txBody>
                  <a:tcPr/>
                </a:tc>
                <a:tc>
                  <a:txBody>
                    <a:bodyPr/>
                    <a:lstStyle/>
                    <a:p>
                      <a:pPr algn="r"/>
                      <a:r>
                        <a:rPr kumimoji="1" lang="en-US" altLang="ja-JP" sz="1400" dirty="0">
                          <a:latin typeface="Meiryo" panose="020B0604030504040204" pitchFamily="34" charset="-128"/>
                          <a:ea typeface="Meiryo" panose="020B0604030504040204" pitchFamily="34" charset="-128"/>
                        </a:rPr>
                        <a:t>9</a:t>
                      </a:r>
                      <a:endParaRPr kumimoji="1" lang="ja-JP" altLang="en-US" sz="1400">
                        <a:latin typeface="Meiryo" panose="020B0604030504040204" pitchFamily="34" charset="-128"/>
                        <a:ea typeface="Meiryo" panose="020B0604030504040204" pitchFamily="34" charset="-128"/>
                      </a:endParaRPr>
                    </a:p>
                  </a:txBody>
                  <a:tcPr/>
                </a:tc>
                <a:tc>
                  <a:txBody>
                    <a:bodyPr/>
                    <a:lstStyle/>
                    <a:p>
                      <a:r>
                        <a:rPr kumimoji="1" lang="ja-JP" altLang="en-US" sz="1400">
                          <a:latin typeface="Meiryo" panose="020B0604030504040204" pitchFamily="34" charset="-128"/>
                          <a:ea typeface="Meiryo" panose="020B0604030504040204" pitchFamily="34" charset="-128"/>
                        </a:rPr>
                        <a:t>セルの設計、ピッキング方式設計</a:t>
                      </a:r>
                    </a:p>
                  </a:txBody>
                  <a:tcPr/>
                </a:tc>
                <a:extLst>
                  <a:ext uri="{0D108BD9-81ED-4DB2-BD59-A6C34878D82A}">
                    <a16:rowId xmlns:a16="http://schemas.microsoft.com/office/drawing/2014/main" val="2221133578"/>
                  </a:ext>
                </a:extLst>
              </a:tr>
              <a:tr h="251955">
                <a:tc>
                  <a:txBody>
                    <a:bodyPr/>
                    <a:lstStyle/>
                    <a:p>
                      <a:r>
                        <a:rPr kumimoji="1" lang="ja-JP" altLang="en-US" sz="1400">
                          <a:latin typeface="Meiryo" panose="020B0604030504040204" pitchFamily="34" charset="-128"/>
                          <a:ea typeface="Meiryo" panose="020B0604030504040204" pitchFamily="34" charset="-128"/>
                        </a:rPr>
                        <a:t>実装</a:t>
                      </a:r>
                    </a:p>
                  </a:txBody>
                  <a:tcPr/>
                </a:tc>
                <a:tc>
                  <a:txBody>
                    <a:bodyPr/>
                    <a:lstStyle/>
                    <a:p>
                      <a:pPr algn="r"/>
                      <a:r>
                        <a:rPr kumimoji="1" lang="en-US" altLang="ja-JP" sz="1400" dirty="0">
                          <a:latin typeface="Meiryo" panose="020B0604030504040204" pitchFamily="34" charset="-128"/>
                          <a:ea typeface="Meiryo" panose="020B0604030504040204" pitchFamily="34" charset="-128"/>
                        </a:rPr>
                        <a:t>13</a:t>
                      </a:r>
                      <a:endParaRPr kumimoji="1" lang="ja-JP" altLang="en-US" sz="1400">
                        <a:latin typeface="Meiryo" panose="020B0604030504040204" pitchFamily="34" charset="-128"/>
                        <a:ea typeface="Meiryo" panose="020B0604030504040204" pitchFamily="34" charset="-128"/>
                      </a:endParaRPr>
                    </a:p>
                  </a:txBody>
                  <a:tcPr/>
                </a:tc>
                <a:tc>
                  <a:txBody>
                    <a:bodyPr/>
                    <a:lstStyle/>
                    <a:p>
                      <a:r>
                        <a:rPr kumimoji="1" lang="ja-JP" altLang="en-US" sz="1400">
                          <a:latin typeface="Meiryo" panose="020B0604030504040204" pitchFamily="34" charset="-128"/>
                          <a:ea typeface="Meiryo" panose="020B0604030504040204" pitchFamily="34" charset="-128"/>
                        </a:rPr>
                        <a:t>セルの組み立て、アプリケーション開発</a:t>
                      </a:r>
                    </a:p>
                  </a:txBody>
                  <a:tcPr/>
                </a:tc>
                <a:extLst>
                  <a:ext uri="{0D108BD9-81ED-4DB2-BD59-A6C34878D82A}">
                    <a16:rowId xmlns:a16="http://schemas.microsoft.com/office/drawing/2014/main" val="582559258"/>
                  </a:ext>
                </a:extLst>
              </a:tr>
              <a:tr h="251955">
                <a:tc>
                  <a:txBody>
                    <a:bodyPr/>
                    <a:lstStyle/>
                    <a:p>
                      <a:r>
                        <a:rPr kumimoji="1" lang="ja-JP" altLang="en-US" sz="1400">
                          <a:latin typeface="Meiryo" panose="020B0604030504040204" pitchFamily="34" charset="-128"/>
                          <a:ea typeface="Meiryo" panose="020B0604030504040204" pitchFamily="34" charset="-128"/>
                        </a:rPr>
                        <a:t>システム結合</a:t>
                      </a:r>
                    </a:p>
                  </a:txBody>
                  <a:tcPr/>
                </a:tc>
                <a:tc>
                  <a:txBody>
                    <a:bodyPr/>
                    <a:lstStyle/>
                    <a:p>
                      <a:pPr algn="r"/>
                      <a:r>
                        <a:rPr kumimoji="1" lang="en-US" altLang="ja-JP" sz="1400" dirty="0">
                          <a:latin typeface="Meiryo" panose="020B0604030504040204" pitchFamily="34" charset="-128"/>
                          <a:ea typeface="Meiryo" panose="020B0604030504040204" pitchFamily="34" charset="-128"/>
                        </a:rPr>
                        <a:t>21</a:t>
                      </a:r>
                      <a:endParaRPr kumimoji="1" lang="ja-JP" altLang="en-US" sz="1400">
                        <a:latin typeface="Meiryo" panose="020B0604030504040204" pitchFamily="34" charset="-128"/>
                        <a:ea typeface="Meiryo" panose="020B0604030504040204" pitchFamily="34" charset="-128"/>
                      </a:endParaRPr>
                    </a:p>
                  </a:txBody>
                  <a:tcPr/>
                </a:tc>
                <a:tc>
                  <a:txBody>
                    <a:bodyPr/>
                    <a:lstStyle/>
                    <a:p>
                      <a:r>
                        <a:rPr kumimoji="1" lang="ja-JP" altLang="en-US" sz="1400">
                          <a:latin typeface="Meiryo" panose="020B0604030504040204" pitchFamily="34" charset="-128"/>
                          <a:ea typeface="Meiryo" panose="020B0604030504040204" pitchFamily="34" charset="-128"/>
                        </a:rPr>
                        <a:t>ピッキングの調整、カメラの調整、セルの組み立て</a:t>
                      </a:r>
                    </a:p>
                  </a:txBody>
                  <a:tcPr/>
                </a:tc>
                <a:extLst>
                  <a:ext uri="{0D108BD9-81ED-4DB2-BD59-A6C34878D82A}">
                    <a16:rowId xmlns:a16="http://schemas.microsoft.com/office/drawing/2014/main" val="1613667613"/>
                  </a:ext>
                </a:extLst>
              </a:tr>
              <a:tr h="251955">
                <a:tc>
                  <a:txBody>
                    <a:bodyPr/>
                    <a:lstStyle/>
                    <a:p>
                      <a:r>
                        <a:rPr kumimoji="1" lang="ja-JP" altLang="en-US" sz="1400">
                          <a:latin typeface="Meiryo" panose="020B0604030504040204" pitchFamily="34" charset="-128"/>
                          <a:ea typeface="Meiryo" panose="020B0604030504040204" pitchFamily="34" charset="-128"/>
                        </a:rPr>
                        <a:t>テスト</a:t>
                      </a:r>
                    </a:p>
                  </a:txBody>
                  <a:tcPr/>
                </a:tc>
                <a:tc>
                  <a:txBody>
                    <a:bodyPr/>
                    <a:lstStyle/>
                    <a:p>
                      <a:pPr algn="r"/>
                      <a:r>
                        <a:rPr kumimoji="1" lang="en-US" altLang="ja-JP" sz="1400" dirty="0">
                          <a:latin typeface="Meiryo" panose="020B0604030504040204" pitchFamily="34" charset="-128"/>
                          <a:ea typeface="Meiryo" panose="020B0604030504040204" pitchFamily="34" charset="-128"/>
                        </a:rPr>
                        <a:t>2</a:t>
                      </a:r>
                      <a:endParaRPr kumimoji="1" lang="ja-JP" altLang="en-US" sz="1400">
                        <a:latin typeface="Meiryo" panose="020B0604030504040204" pitchFamily="34" charset="-128"/>
                        <a:ea typeface="Meiryo" panose="020B0604030504040204" pitchFamily="34" charset="-128"/>
                      </a:endParaRPr>
                    </a:p>
                  </a:txBody>
                  <a:tcPr/>
                </a:tc>
                <a:tc>
                  <a:txBody>
                    <a:bodyPr/>
                    <a:lstStyle/>
                    <a:p>
                      <a:r>
                        <a:rPr kumimoji="1" lang="ja-JP" altLang="en-US" sz="1400">
                          <a:latin typeface="Meiryo" panose="020B0604030504040204" pitchFamily="34" charset="-128"/>
                          <a:ea typeface="Meiryo" panose="020B0604030504040204" pitchFamily="34" charset="-128"/>
                        </a:rPr>
                        <a:t>テスト設計</a:t>
                      </a:r>
                    </a:p>
                  </a:txBody>
                  <a:tcPr/>
                </a:tc>
                <a:extLst>
                  <a:ext uri="{0D108BD9-81ED-4DB2-BD59-A6C34878D82A}">
                    <a16:rowId xmlns:a16="http://schemas.microsoft.com/office/drawing/2014/main" val="885893263"/>
                  </a:ext>
                </a:extLst>
              </a:tr>
              <a:tr h="251955">
                <a:tc>
                  <a:txBody>
                    <a:bodyPr/>
                    <a:lstStyle/>
                    <a:p>
                      <a:r>
                        <a:rPr kumimoji="1" lang="ja-JP" altLang="en-US" sz="1400">
                          <a:latin typeface="Meiryo" panose="020B0604030504040204" pitchFamily="34" charset="-128"/>
                          <a:ea typeface="Meiryo" panose="020B0604030504040204" pitchFamily="34" charset="-128"/>
                        </a:rPr>
                        <a:t>文書整備</a:t>
                      </a:r>
                    </a:p>
                  </a:txBody>
                  <a:tcPr/>
                </a:tc>
                <a:tc>
                  <a:txBody>
                    <a:bodyPr/>
                    <a:lstStyle/>
                    <a:p>
                      <a:pPr algn="r"/>
                      <a:r>
                        <a:rPr kumimoji="1" lang="en-US" altLang="ja-JP" sz="1400" dirty="0">
                          <a:latin typeface="Meiryo" panose="020B0604030504040204" pitchFamily="34" charset="-128"/>
                          <a:ea typeface="Meiryo" panose="020B0604030504040204" pitchFamily="34" charset="-128"/>
                        </a:rPr>
                        <a:t>6</a:t>
                      </a:r>
                      <a:endParaRPr kumimoji="1" lang="ja-JP" altLang="en-US" sz="1400">
                        <a:latin typeface="Meiryo" panose="020B0604030504040204" pitchFamily="34" charset="-128"/>
                        <a:ea typeface="Meiryo" panose="020B0604030504040204" pitchFamily="34" charset="-128"/>
                      </a:endParaRPr>
                    </a:p>
                  </a:txBody>
                  <a:tcPr/>
                </a:tc>
                <a:tc>
                  <a:txBody>
                    <a:bodyPr/>
                    <a:lstStyle/>
                    <a:p>
                      <a:r>
                        <a:rPr kumimoji="1" lang="ja-JP" altLang="en-US" sz="1400">
                          <a:latin typeface="Meiryo" panose="020B0604030504040204" pitchFamily="34" charset="-128"/>
                          <a:ea typeface="Meiryo" panose="020B0604030504040204" pitchFamily="34" charset="-128"/>
                        </a:rPr>
                        <a:t>文書の作成、設計書の整備</a:t>
                      </a:r>
                    </a:p>
                  </a:txBody>
                  <a:tcPr/>
                </a:tc>
                <a:extLst>
                  <a:ext uri="{0D108BD9-81ED-4DB2-BD59-A6C34878D82A}">
                    <a16:rowId xmlns:a16="http://schemas.microsoft.com/office/drawing/2014/main" val="932359312"/>
                  </a:ext>
                </a:extLst>
              </a:tr>
              <a:tr h="251955">
                <a:tc>
                  <a:txBody>
                    <a:bodyPr/>
                    <a:lstStyle/>
                    <a:p>
                      <a:r>
                        <a:rPr kumimoji="1" lang="ja-JP" altLang="en-US" sz="1400">
                          <a:latin typeface="Meiryo" panose="020B0604030504040204" pitchFamily="34" charset="-128"/>
                          <a:ea typeface="Meiryo" panose="020B0604030504040204" pitchFamily="34" charset="-128"/>
                        </a:rPr>
                        <a:t>サポート</a:t>
                      </a:r>
                    </a:p>
                  </a:txBody>
                  <a:tcPr/>
                </a:tc>
                <a:tc>
                  <a:txBody>
                    <a:bodyPr/>
                    <a:lstStyle/>
                    <a:p>
                      <a:pPr algn="r"/>
                      <a:r>
                        <a:rPr kumimoji="1" lang="en-US" altLang="ja-JP" sz="1400" dirty="0">
                          <a:latin typeface="Meiryo" panose="020B0604030504040204" pitchFamily="34" charset="-128"/>
                          <a:ea typeface="Meiryo" panose="020B0604030504040204" pitchFamily="34" charset="-128"/>
                        </a:rPr>
                        <a:t>9</a:t>
                      </a:r>
                      <a:endParaRPr kumimoji="1" lang="ja-JP" altLang="en-US" sz="1400">
                        <a:latin typeface="Meiryo" panose="020B0604030504040204" pitchFamily="34" charset="-128"/>
                        <a:ea typeface="Meiryo" panose="020B0604030504040204" pitchFamily="34" charset="-128"/>
                      </a:endParaRPr>
                    </a:p>
                  </a:txBody>
                  <a:tcPr/>
                </a:tc>
                <a:tc>
                  <a:txBody>
                    <a:bodyPr/>
                    <a:lstStyle/>
                    <a:p>
                      <a:r>
                        <a:rPr kumimoji="1" lang="ja-JP" altLang="en-US" sz="1400">
                          <a:latin typeface="Meiryo" panose="020B0604030504040204" pitchFamily="34" charset="-128"/>
                          <a:ea typeface="Meiryo" panose="020B0604030504040204" pitchFamily="34" charset="-128"/>
                        </a:rPr>
                        <a:t>スケジュールの調整、技術問い合わせ、会議</a:t>
                      </a:r>
                    </a:p>
                  </a:txBody>
                  <a:tcPr/>
                </a:tc>
                <a:extLst>
                  <a:ext uri="{0D108BD9-81ED-4DB2-BD59-A6C34878D82A}">
                    <a16:rowId xmlns:a16="http://schemas.microsoft.com/office/drawing/2014/main" val="1812276056"/>
                  </a:ext>
                </a:extLst>
              </a:tr>
            </a:tbl>
          </a:graphicData>
        </a:graphic>
      </p:graphicFrame>
      <p:sp>
        <p:nvSpPr>
          <p:cNvPr id="7" name="正方形/長方形 6">
            <a:extLst>
              <a:ext uri="{FF2B5EF4-FFF2-40B4-BE49-F238E27FC236}">
                <a16:creationId xmlns:a16="http://schemas.microsoft.com/office/drawing/2014/main" id="{F36486D9-E341-7440-8CAC-C4BB57A55C97}"/>
              </a:ext>
            </a:extLst>
          </p:cNvPr>
          <p:cNvSpPr/>
          <p:nvPr/>
        </p:nvSpPr>
        <p:spPr>
          <a:xfrm>
            <a:off x="473571" y="6006163"/>
            <a:ext cx="8286800" cy="56615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a:solidFill>
                  <a:schemeClr val="tx1"/>
                </a:solidFill>
                <a:latin typeface="メイリオ" panose="020B0604030504040204" pitchFamily="50" charset="-128"/>
                <a:ea typeface="メイリオ" panose="020B0604030504040204" pitchFamily="50" charset="-128"/>
              </a:rPr>
              <a:t>既存</a:t>
            </a:r>
            <a:r>
              <a:rPr kumimoji="1" lang="en-US" altLang="ja-JP" sz="2000" b="1" dirty="0">
                <a:solidFill>
                  <a:schemeClr val="tx1"/>
                </a:solidFill>
                <a:latin typeface="メイリオ" panose="020B0604030504040204" pitchFamily="50" charset="-128"/>
                <a:ea typeface="メイリオ" panose="020B0604030504040204" pitchFamily="50" charset="-128"/>
              </a:rPr>
              <a:t>OSS</a:t>
            </a:r>
            <a:r>
              <a:rPr kumimoji="1" lang="ja-JP" altLang="en-US" sz="2000" b="1">
                <a:solidFill>
                  <a:schemeClr val="tx1"/>
                </a:solidFill>
                <a:latin typeface="メイリオ" panose="020B0604030504040204" pitchFamily="50" charset="-128"/>
                <a:ea typeface="メイリオ" panose="020B0604030504040204" pitchFamily="50" charset="-128"/>
              </a:rPr>
              <a:t>を用いることでどの程度工数削減できたのか？</a:t>
            </a:r>
            <a:endParaRPr kumimoji="1" lang="ja-JP" altLang="en-US" sz="2000" b="1"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2969996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DE0861E5-85E0-E042-A822-EB27312F5A5F}"/>
              </a:ext>
            </a:extLst>
          </p:cNvPr>
          <p:cNvSpPr>
            <a:spLocks noGrp="1"/>
          </p:cNvSpPr>
          <p:nvPr>
            <p:ph idx="1"/>
          </p:nvPr>
        </p:nvSpPr>
        <p:spPr>
          <a:xfrm>
            <a:off x="375385" y="1117657"/>
            <a:ext cx="8601191" cy="1726765"/>
          </a:xfrm>
        </p:spPr>
        <p:txBody>
          <a:bodyPr>
            <a:normAutofit fontScale="62500" lnSpcReduction="20000"/>
          </a:bodyPr>
          <a:lstStyle/>
          <a:p>
            <a:r>
              <a:rPr kumimoji="1" lang="en-US" altLang="ja-JP" dirty="0">
                <a:latin typeface="Meiryo" panose="020B0604030504040204" pitchFamily="34" charset="-128"/>
                <a:ea typeface="Meiryo" panose="020B0604030504040204" pitchFamily="34" charset="-128"/>
              </a:rPr>
              <a:t>OSS</a:t>
            </a:r>
            <a:r>
              <a:rPr kumimoji="1" lang="ja-JP" altLang="en-US">
                <a:latin typeface="Meiryo" panose="020B0604030504040204" pitchFamily="34" charset="-128"/>
                <a:ea typeface="Meiryo" panose="020B0604030504040204" pitchFamily="34" charset="-128"/>
              </a:rPr>
              <a:t>不使用を前提とし、必要最低限の機能のモジュール開発を想定</a:t>
            </a:r>
            <a:endParaRPr kumimoji="1" lang="en-US" altLang="ja-JP" dirty="0">
              <a:latin typeface="Meiryo" panose="020B0604030504040204" pitchFamily="34" charset="-128"/>
              <a:ea typeface="Meiryo" panose="020B0604030504040204" pitchFamily="34" charset="-128"/>
            </a:endParaRPr>
          </a:p>
          <a:p>
            <a:pPr lvl="1"/>
            <a:r>
              <a:rPr lang="en-US" altLang="ja-JP" dirty="0">
                <a:latin typeface="Meiryo" panose="020B0604030504040204" pitchFamily="34" charset="-128"/>
                <a:ea typeface="Meiryo" panose="020B0604030504040204" pitchFamily="34" charset="-128"/>
              </a:rPr>
              <a:t>11</a:t>
            </a:r>
            <a:r>
              <a:rPr lang="ja-JP" altLang="en-US">
                <a:latin typeface="Meiryo" panose="020B0604030504040204" pitchFamily="34" charset="-128"/>
                <a:ea typeface="Meiryo" panose="020B0604030504040204" pitchFamily="34" charset="-128"/>
              </a:rPr>
              <a:t>モジュール</a:t>
            </a:r>
            <a:endParaRPr lang="en-US" altLang="ja-JP" dirty="0">
              <a:latin typeface="Meiryo" panose="020B0604030504040204" pitchFamily="34" charset="-128"/>
              <a:ea typeface="Meiryo" panose="020B0604030504040204" pitchFamily="34" charset="-128"/>
            </a:endParaRPr>
          </a:p>
          <a:p>
            <a:r>
              <a:rPr kumimoji="1" lang="ja-JP" altLang="en-US">
                <a:latin typeface="Meiryo" panose="020B0604030504040204" pitchFamily="34" charset="-128"/>
                <a:ea typeface="Meiryo" panose="020B0604030504040204" pitchFamily="34" charset="-128"/>
              </a:rPr>
              <a:t>工数見積のため、各モジュールの必要機能を定義</a:t>
            </a:r>
            <a:endParaRPr kumimoji="1"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機能とそれを実現するモジュール構成、依存関係をブロック定義図（</a:t>
            </a:r>
            <a:r>
              <a:rPr lang="en-US" altLang="ja-JP" dirty="0" err="1">
                <a:latin typeface="Meiryo" panose="020B0604030504040204" pitchFamily="34" charset="-128"/>
                <a:ea typeface="Meiryo" panose="020B0604030504040204" pitchFamily="34" charset="-128"/>
              </a:rPr>
              <a:t>SysML</a:t>
            </a:r>
            <a:r>
              <a:rPr lang="ja-JP" altLang="en-US">
                <a:latin typeface="Meiryo" panose="020B0604030504040204" pitchFamily="34" charset="-128"/>
                <a:ea typeface="Meiryo" panose="020B0604030504040204" pitchFamily="34" charset="-128"/>
              </a:rPr>
              <a:t>図の一つ）にて定義</a:t>
            </a:r>
            <a:endParaRPr lang="en-US" altLang="ja-JP" dirty="0">
              <a:latin typeface="Meiryo" panose="020B0604030504040204" pitchFamily="34" charset="-128"/>
              <a:ea typeface="Meiryo" panose="020B0604030504040204" pitchFamily="34" charset="-128"/>
            </a:endParaRPr>
          </a:p>
          <a:p>
            <a:r>
              <a:rPr kumimoji="1" lang="ja-JP" altLang="en-US">
                <a:latin typeface="Meiryo" panose="020B0604030504040204" pitchFamily="34" charset="-128"/>
                <a:ea typeface="Meiryo" panose="020B0604030504040204" pitchFamily="34" charset="-128"/>
              </a:rPr>
              <a:t>モジュール粒度：</a:t>
            </a:r>
            <a:r>
              <a:rPr kumimoji="1" lang="en-US" altLang="ja-JP" dirty="0">
                <a:latin typeface="Meiryo" panose="020B0604030504040204" pitchFamily="34" charset="-128"/>
                <a:ea typeface="Meiryo" panose="020B0604030504040204" pitchFamily="34" charset="-128"/>
              </a:rPr>
              <a:t>3−30</a:t>
            </a:r>
            <a:r>
              <a:rPr lang="ja-JP" altLang="en-US">
                <a:latin typeface="Meiryo" panose="020B0604030504040204" pitchFamily="34" charset="-128"/>
                <a:ea typeface="Meiryo" panose="020B0604030504040204" pitchFamily="34" charset="-128"/>
              </a:rPr>
              <a:t>クラス</a:t>
            </a:r>
            <a:r>
              <a:rPr kumimoji="1" lang="ja-JP" altLang="en-US">
                <a:latin typeface="Meiryo" panose="020B0604030504040204" pitchFamily="34" charset="-128"/>
                <a:ea typeface="Meiryo" panose="020B0604030504040204" pitchFamily="34" charset="-128"/>
              </a:rPr>
              <a:t>程度を想定</a:t>
            </a:r>
          </a:p>
        </p:txBody>
      </p:sp>
      <p:sp>
        <p:nvSpPr>
          <p:cNvPr id="5" name="タイトル 1">
            <a:extLst>
              <a:ext uri="{FF2B5EF4-FFF2-40B4-BE49-F238E27FC236}">
                <a16:creationId xmlns:a16="http://schemas.microsoft.com/office/drawing/2014/main" id="{CA864AF1-EE8C-634D-9629-97ABE79E399C}"/>
              </a:ext>
            </a:extLst>
          </p:cNvPr>
          <p:cNvSpPr>
            <a:spLocks noGrp="1"/>
          </p:cNvSpPr>
          <p:nvPr>
            <p:ph type="title"/>
          </p:nvPr>
        </p:nvSpPr>
        <p:spPr>
          <a:xfrm>
            <a:off x="628650" y="365126"/>
            <a:ext cx="7886700" cy="494953"/>
          </a:xfrm>
        </p:spPr>
        <p:txBody>
          <a:bodyPr>
            <a:normAutofit fontScale="90000"/>
          </a:bodyPr>
          <a:lstStyle/>
          <a:p>
            <a:r>
              <a:rPr kumimoji="1" lang="en-US" altLang="ja-JP" sz="3200" dirty="0">
                <a:latin typeface="Meiryo" panose="020B0604030504040204" pitchFamily="34" charset="-128"/>
                <a:ea typeface="Meiryo" panose="020B0604030504040204" pitchFamily="34" charset="-128"/>
              </a:rPr>
              <a:t>OSS</a:t>
            </a:r>
            <a:r>
              <a:rPr kumimoji="1" lang="ja-JP" altLang="en-US" sz="3200">
                <a:latin typeface="Meiryo" panose="020B0604030504040204" pitchFamily="34" charset="-128"/>
                <a:ea typeface="Meiryo" panose="020B0604030504040204" pitchFamily="34" charset="-128"/>
              </a:rPr>
              <a:t>不使用時の工数見積</a:t>
            </a:r>
          </a:p>
        </p:txBody>
      </p:sp>
      <p:pic>
        <p:nvPicPr>
          <p:cNvPr id="10" name="図 9">
            <a:extLst>
              <a:ext uri="{FF2B5EF4-FFF2-40B4-BE49-F238E27FC236}">
                <a16:creationId xmlns:a16="http://schemas.microsoft.com/office/drawing/2014/main" id="{05DD47BF-7A04-834E-BE04-392E0299EFCE}"/>
              </a:ext>
            </a:extLst>
          </p:cNvPr>
          <p:cNvPicPr>
            <a:picLocks noChangeAspect="1"/>
          </p:cNvPicPr>
          <p:nvPr/>
        </p:nvPicPr>
        <p:blipFill>
          <a:blip r:embed="rId2"/>
          <a:stretch>
            <a:fillRect/>
          </a:stretch>
        </p:blipFill>
        <p:spPr>
          <a:xfrm>
            <a:off x="580182" y="2844422"/>
            <a:ext cx="7983636" cy="3929641"/>
          </a:xfrm>
          <a:prstGeom prst="rect">
            <a:avLst/>
          </a:prstGeom>
        </p:spPr>
      </p:pic>
    </p:spTree>
    <p:extLst>
      <p:ext uri="{BB962C8B-B14F-4D97-AF65-F5344CB8AC3E}">
        <p14:creationId xmlns:p14="http://schemas.microsoft.com/office/powerpoint/2010/main" val="1427311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1">
            <a:extLst>
              <a:ext uri="{FF2B5EF4-FFF2-40B4-BE49-F238E27FC236}">
                <a16:creationId xmlns:a16="http://schemas.microsoft.com/office/drawing/2014/main" id="{CA864AF1-EE8C-634D-9629-97ABE79E399C}"/>
              </a:ext>
            </a:extLst>
          </p:cNvPr>
          <p:cNvSpPr>
            <a:spLocks noGrp="1"/>
          </p:cNvSpPr>
          <p:nvPr>
            <p:ph type="title"/>
          </p:nvPr>
        </p:nvSpPr>
        <p:spPr>
          <a:xfrm>
            <a:off x="628650" y="365126"/>
            <a:ext cx="7886700" cy="494953"/>
          </a:xfrm>
        </p:spPr>
        <p:txBody>
          <a:bodyPr>
            <a:normAutofit fontScale="90000"/>
          </a:bodyPr>
          <a:lstStyle/>
          <a:p>
            <a:r>
              <a:rPr kumimoji="1" lang="ja-JP" altLang="en-US" sz="3200">
                <a:latin typeface="Meiryo" panose="020B0604030504040204" pitchFamily="34" charset="-128"/>
                <a:ea typeface="Meiryo" panose="020B0604030504040204" pitchFamily="34" charset="-128"/>
              </a:rPr>
              <a:t>新規開発すべきモジュールと機能</a:t>
            </a:r>
          </a:p>
        </p:txBody>
      </p:sp>
      <p:graphicFrame>
        <p:nvGraphicFramePr>
          <p:cNvPr id="8" name="表 6">
            <a:extLst>
              <a:ext uri="{FF2B5EF4-FFF2-40B4-BE49-F238E27FC236}">
                <a16:creationId xmlns:a16="http://schemas.microsoft.com/office/drawing/2014/main" id="{0A593F4C-608F-DE49-A000-E98CC0CC5117}"/>
              </a:ext>
            </a:extLst>
          </p:cNvPr>
          <p:cNvGraphicFramePr>
            <a:graphicFrameLocks noGrp="1"/>
          </p:cNvGraphicFramePr>
          <p:nvPr>
            <p:extLst>
              <p:ext uri="{D42A27DB-BD31-4B8C-83A1-F6EECF244321}">
                <p14:modId xmlns:p14="http://schemas.microsoft.com/office/powerpoint/2010/main" val="2188854861"/>
              </p:ext>
            </p:extLst>
          </p:nvPr>
        </p:nvGraphicFramePr>
        <p:xfrm>
          <a:off x="349518" y="860080"/>
          <a:ext cx="8399846" cy="4937760"/>
        </p:xfrm>
        <a:graphic>
          <a:graphicData uri="http://schemas.openxmlformats.org/drawingml/2006/table">
            <a:tbl>
              <a:tblPr firstRow="1" bandRow="1">
                <a:tableStyleId>{93296810-A885-4BE3-A3E7-6D5BEEA58F35}</a:tableStyleId>
              </a:tblPr>
              <a:tblGrid>
                <a:gridCol w="2480741">
                  <a:extLst>
                    <a:ext uri="{9D8B030D-6E8A-4147-A177-3AD203B41FA5}">
                      <a16:colId xmlns:a16="http://schemas.microsoft.com/office/drawing/2014/main" val="99109259"/>
                    </a:ext>
                  </a:extLst>
                </a:gridCol>
                <a:gridCol w="5919105">
                  <a:extLst>
                    <a:ext uri="{9D8B030D-6E8A-4147-A177-3AD203B41FA5}">
                      <a16:colId xmlns:a16="http://schemas.microsoft.com/office/drawing/2014/main" val="2061653904"/>
                    </a:ext>
                  </a:extLst>
                </a:gridCol>
              </a:tblGrid>
              <a:tr h="264763">
                <a:tc>
                  <a:txBody>
                    <a:bodyPr/>
                    <a:lstStyle/>
                    <a:p>
                      <a:pPr algn="ctr"/>
                      <a:r>
                        <a:rPr kumimoji="1" lang="ja-JP" altLang="en-US" sz="1200">
                          <a:latin typeface="Meiryo" panose="020B0604030504040204" pitchFamily="34" charset="-128"/>
                          <a:ea typeface="Meiryo" panose="020B0604030504040204" pitchFamily="34" charset="-128"/>
                        </a:rPr>
                        <a:t>新規開発モジュール名</a:t>
                      </a:r>
                    </a:p>
                  </a:txBody>
                  <a:tcPr/>
                </a:tc>
                <a:tc>
                  <a:txBody>
                    <a:bodyPr/>
                    <a:lstStyle/>
                    <a:p>
                      <a:pPr algn="ctr"/>
                      <a:r>
                        <a:rPr kumimoji="1" lang="ja-JP" altLang="en-US" sz="1200">
                          <a:latin typeface="Meiryo" panose="020B0604030504040204" pitchFamily="34" charset="-128"/>
                          <a:ea typeface="Meiryo" panose="020B0604030504040204" pitchFamily="34" charset="-128"/>
                        </a:rPr>
                        <a:t>機能説明</a:t>
                      </a:r>
                    </a:p>
                  </a:txBody>
                  <a:tcPr/>
                </a:tc>
                <a:extLst>
                  <a:ext uri="{0D108BD9-81ED-4DB2-BD59-A6C34878D82A}">
                    <a16:rowId xmlns:a16="http://schemas.microsoft.com/office/drawing/2014/main" val="2027419270"/>
                  </a:ext>
                </a:extLst>
              </a:tr>
              <a:tr h="433109">
                <a:tc>
                  <a:txBody>
                    <a:bodyPr/>
                    <a:lstStyle/>
                    <a:p>
                      <a:r>
                        <a:rPr kumimoji="1" lang="en-US" altLang="ja-JP" sz="1200" dirty="0">
                          <a:latin typeface="Meiryo" panose="020B0604030504040204" pitchFamily="34" charset="-128"/>
                          <a:ea typeface="Meiryo" panose="020B0604030504040204" pitchFamily="34" charset="-128"/>
                        </a:rPr>
                        <a:t>grocery manager</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ja-JP" altLang="en-US" sz="1200">
                          <a:latin typeface="Meiryo" panose="020B0604030504040204" pitchFamily="34" charset="-128"/>
                          <a:ea typeface="Meiryo" panose="020B0604030504040204" pitchFamily="34" charset="-128"/>
                        </a:rPr>
                        <a:t>搬送でものアプリケーション、デモシステムでも新規に開発しているが、</a:t>
                      </a:r>
                      <a:r>
                        <a:rPr kumimoji="1" lang="en-US" altLang="ja-JP" sz="1200" dirty="0">
                          <a:latin typeface="Meiryo" panose="020B0604030504040204" pitchFamily="34" charset="-128"/>
                          <a:ea typeface="Meiryo" panose="020B0604030504040204" pitchFamily="34" charset="-128"/>
                        </a:rPr>
                        <a:t>ROS</a:t>
                      </a:r>
                      <a:r>
                        <a:rPr kumimoji="1" lang="ja-JP" altLang="en-US" sz="1200">
                          <a:latin typeface="Meiryo" panose="020B0604030504040204" pitchFamily="34" charset="-128"/>
                          <a:ea typeface="Meiryo" panose="020B0604030504040204" pitchFamily="34" charset="-128"/>
                        </a:rPr>
                        <a:t>の仕組み（ノード、通信）が無いため、実装工数増加として見積もる。</a:t>
                      </a:r>
                    </a:p>
                  </a:txBody>
                  <a:tcPr/>
                </a:tc>
                <a:extLst>
                  <a:ext uri="{0D108BD9-81ED-4DB2-BD59-A6C34878D82A}">
                    <a16:rowId xmlns:a16="http://schemas.microsoft.com/office/drawing/2014/main" val="1311250413"/>
                  </a:ext>
                </a:extLst>
              </a:tr>
              <a:tr h="427024">
                <a:tc>
                  <a:txBody>
                    <a:bodyPr/>
                    <a:lstStyle/>
                    <a:p>
                      <a:r>
                        <a:rPr kumimoji="1" lang="en-US" altLang="ja-JP" sz="1200" dirty="0" err="1">
                          <a:latin typeface="Meiryo" panose="020B0604030504040204" pitchFamily="34" charset="-128"/>
                          <a:ea typeface="Meiryo" panose="020B0604030504040204" pitchFamily="34" charset="-128"/>
                        </a:rPr>
                        <a:t>workpiece_detector</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Camera manager</a:t>
                      </a:r>
                      <a:r>
                        <a:rPr kumimoji="1" lang="ja-JP" altLang="en-US" sz="1200">
                          <a:latin typeface="Meiryo" panose="020B0604030504040204" pitchFamily="34" charset="-128"/>
                          <a:ea typeface="Meiryo" panose="020B0604030504040204" pitchFamily="34" charset="-128"/>
                        </a:rPr>
                        <a:t>を使い点群データからワークピースを認識する。実装の増加を見積もる。</a:t>
                      </a:r>
                    </a:p>
                  </a:txBody>
                  <a:tcPr/>
                </a:tc>
                <a:extLst>
                  <a:ext uri="{0D108BD9-81ED-4DB2-BD59-A6C34878D82A}">
                    <a16:rowId xmlns:a16="http://schemas.microsoft.com/office/drawing/2014/main" val="990407323"/>
                  </a:ext>
                </a:extLst>
              </a:tr>
              <a:tr h="433109">
                <a:tc>
                  <a:txBody>
                    <a:bodyPr/>
                    <a:lstStyle/>
                    <a:p>
                      <a:r>
                        <a:rPr kumimoji="1" lang="en-US" altLang="ja-JP" sz="1200" dirty="0">
                          <a:latin typeface="Meiryo" panose="020B0604030504040204" pitchFamily="34" charset="-128"/>
                          <a:ea typeface="Meiryo" panose="020B0604030504040204" pitchFamily="34" charset="-128"/>
                        </a:rPr>
                        <a:t>camera manager</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RealSense ROS</a:t>
                      </a:r>
                      <a:r>
                        <a:rPr kumimoji="1" lang="ja-JP" altLang="en-US" sz="1200">
                          <a:latin typeface="Meiryo" panose="020B0604030504040204" pitchFamily="34" charset="-128"/>
                          <a:ea typeface="Meiryo" panose="020B0604030504040204" pitchFamily="34" charset="-128"/>
                        </a:rPr>
                        <a:t>に対応するコンポーネント。カメラのドライバと</a:t>
                      </a:r>
                      <a:r>
                        <a:rPr kumimoji="1" lang="ja-JP" altLang="en-US" sz="1200">
                          <a:solidFill>
                            <a:srgbClr val="FF0000"/>
                          </a:solidFill>
                          <a:latin typeface="Meiryo" panose="020B0604030504040204" pitchFamily="34" charset="-128"/>
                          <a:ea typeface="Meiryo" panose="020B0604030504040204" pitchFamily="34" charset="-128"/>
                        </a:rPr>
                        <a:t>付帯するライブラリ</a:t>
                      </a:r>
                      <a:r>
                        <a:rPr kumimoji="1" lang="ja-JP" altLang="en-US" sz="1200">
                          <a:latin typeface="Meiryo" panose="020B0604030504040204" pitchFamily="34" charset="-128"/>
                          <a:ea typeface="Meiryo" panose="020B0604030504040204" pitchFamily="34" charset="-128"/>
                        </a:rPr>
                        <a:t>のみが提供されたとして、新規に開発するとして見積もる。</a:t>
                      </a:r>
                    </a:p>
                  </a:txBody>
                  <a:tcPr/>
                </a:tc>
                <a:extLst>
                  <a:ext uri="{0D108BD9-81ED-4DB2-BD59-A6C34878D82A}">
                    <a16:rowId xmlns:a16="http://schemas.microsoft.com/office/drawing/2014/main" val="2961445157"/>
                  </a:ext>
                </a:extLst>
              </a:tr>
              <a:tr h="433109">
                <a:tc>
                  <a:txBody>
                    <a:bodyPr/>
                    <a:lstStyle/>
                    <a:p>
                      <a:r>
                        <a:rPr kumimoji="1" lang="en-US" altLang="ja-JP" sz="1200" dirty="0">
                          <a:latin typeface="Meiryo" panose="020B0604030504040204" pitchFamily="34" charset="-128"/>
                          <a:ea typeface="Meiryo" panose="020B0604030504040204" pitchFamily="34" charset="-128"/>
                        </a:rPr>
                        <a:t>grasp pose </a:t>
                      </a:r>
                      <a:r>
                        <a:rPr kumimoji="1" lang="en-US" altLang="ja-JP" sz="1200" dirty="0" err="1">
                          <a:latin typeface="Meiryo" panose="020B0604030504040204" pitchFamily="34" charset="-128"/>
                          <a:ea typeface="Meiryo" panose="020B0604030504040204" pitchFamily="34" charset="-128"/>
                        </a:rPr>
                        <a:t>presumer</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ja-JP" altLang="en-US" sz="1200">
                          <a:latin typeface="Meiryo" panose="020B0604030504040204" pitchFamily="34" charset="-128"/>
                          <a:ea typeface="Meiryo" panose="020B0604030504040204" pitchFamily="34" charset="-128"/>
                        </a:rPr>
                        <a:t>把持候補となる姿勢を演算する。</a:t>
                      </a:r>
                      <a:r>
                        <a:rPr kumimoji="1" lang="en-US" altLang="ja-JP" sz="1200" dirty="0">
                          <a:latin typeface="Meiryo" panose="020B0604030504040204" pitchFamily="34" charset="-128"/>
                          <a:ea typeface="Meiryo" panose="020B0604030504040204" pitchFamily="34" charset="-128"/>
                        </a:rPr>
                        <a:t>ROS</a:t>
                      </a:r>
                      <a:r>
                        <a:rPr kumimoji="1" lang="ja-JP" altLang="en-US" sz="1200">
                          <a:latin typeface="Meiryo" panose="020B0604030504040204" pitchFamily="34" charset="-128"/>
                          <a:ea typeface="Meiryo" panose="020B0604030504040204" pitchFamily="34" charset="-128"/>
                        </a:rPr>
                        <a:t>をの仕組みを使用しないため、実装工数増加として見積もる。</a:t>
                      </a:r>
                    </a:p>
                  </a:txBody>
                  <a:tcPr/>
                </a:tc>
                <a:extLst>
                  <a:ext uri="{0D108BD9-81ED-4DB2-BD59-A6C34878D82A}">
                    <a16:rowId xmlns:a16="http://schemas.microsoft.com/office/drawing/2014/main" val="3125362531"/>
                  </a:ext>
                </a:extLst>
              </a:tr>
              <a:tr h="268474">
                <a:tc>
                  <a:txBody>
                    <a:bodyPr/>
                    <a:lstStyle/>
                    <a:p>
                      <a:r>
                        <a:rPr kumimoji="1" lang="en-US" altLang="ja-JP" sz="1200" dirty="0" err="1">
                          <a:latin typeface="Meiryo" panose="020B0604030504040204" pitchFamily="34" charset="-128"/>
                          <a:ea typeface="Meiryo" panose="020B0604030504040204" pitchFamily="34" charset="-128"/>
                        </a:rPr>
                        <a:t>workpice</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ja-JP" altLang="en-US" sz="1200">
                          <a:latin typeface="Meiryo" panose="020B0604030504040204" pitchFamily="34" charset="-128"/>
                          <a:ea typeface="Meiryo" panose="020B0604030504040204" pitchFamily="34" charset="-128"/>
                        </a:rPr>
                        <a:t>ワークピースのエンティティを含むブロック。</a:t>
                      </a:r>
                    </a:p>
                  </a:txBody>
                  <a:tcPr/>
                </a:tc>
                <a:extLst>
                  <a:ext uri="{0D108BD9-81ED-4DB2-BD59-A6C34878D82A}">
                    <a16:rowId xmlns:a16="http://schemas.microsoft.com/office/drawing/2014/main" val="2165934715"/>
                  </a:ext>
                </a:extLst>
              </a:tr>
              <a:tr h="433109">
                <a:tc>
                  <a:txBody>
                    <a:bodyPr/>
                    <a:lstStyle/>
                    <a:p>
                      <a:r>
                        <a:rPr kumimoji="1" lang="en-US" altLang="ja-JP" sz="1200" dirty="0">
                          <a:latin typeface="Meiryo" panose="020B0604030504040204" pitchFamily="34" charset="-128"/>
                          <a:ea typeface="Meiryo" panose="020B0604030504040204" pitchFamily="34" charset="-128"/>
                        </a:rPr>
                        <a:t>gripper</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ja-JP" altLang="en-US" sz="1200">
                          <a:latin typeface="Meiryo" panose="020B0604030504040204" pitchFamily="34" charset="-128"/>
                          <a:ea typeface="Meiryo" panose="020B0604030504040204" pitchFamily="34" charset="-128"/>
                        </a:rPr>
                        <a:t>プリミティブな制御の</a:t>
                      </a:r>
                      <a:r>
                        <a:rPr kumimoji="1" lang="en-US" altLang="ja-JP" sz="1200" dirty="0">
                          <a:latin typeface="Meiryo" panose="020B0604030504040204" pitchFamily="34" charset="-128"/>
                          <a:ea typeface="Meiryo" panose="020B0604030504040204" pitchFamily="34" charset="-128"/>
                        </a:rPr>
                        <a:t>I/F</a:t>
                      </a:r>
                      <a:r>
                        <a:rPr kumimoji="1" lang="ja-JP" altLang="en-US" sz="1200">
                          <a:latin typeface="Meiryo" panose="020B0604030504040204" pitchFamily="34" charset="-128"/>
                          <a:ea typeface="Meiryo" panose="020B0604030504040204" pitchFamily="34" charset="-128"/>
                        </a:rPr>
                        <a:t>を持つグリッパードライバを使い、アプリケーションに必要な</a:t>
                      </a:r>
                      <a:r>
                        <a:rPr kumimoji="1" lang="en-US" altLang="ja-JP" sz="1200" dirty="0">
                          <a:latin typeface="Meiryo" panose="020B0604030504040204" pitchFamily="34" charset="-128"/>
                          <a:ea typeface="Meiryo" panose="020B0604030504040204" pitchFamily="34" charset="-128"/>
                        </a:rPr>
                        <a:t>I/F</a:t>
                      </a:r>
                      <a:r>
                        <a:rPr kumimoji="1" lang="ja-JP" altLang="en-US" sz="1200">
                          <a:latin typeface="Meiryo" panose="020B0604030504040204" pitchFamily="34" charset="-128"/>
                          <a:ea typeface="Meiryo" panose="020B0604030504040204" pitchFamily="34" charset="-128"/>
                        </a:rPr>
                        <a:t>を提供するミドルウェア。</a:t>
                      </a:r>
                    </a:p>
                  </a:txBody>
                  <a:tcPr/>
                </a:tc>
                <a:extLst>
                  <a:ext uri="{0D108BD9-81ED-4DB2-BD59-A6C34878D82A}">
                    <a16:rowId xmlns:a16="http://schemas.microsoft.com/office/drawing/2014/main" val="2249427785"/>
                  </a:ext>
                </a:extLst>
              </a:tr>
              <a:tr h="268474">
                <a:tc>
                  <a:txBody>
                    <a:bodyPr/>
                    <a:lstStyle/>
                    <a:p>
                      <a:r>
                        <a:rPr kumimoji="1" lang="en-US" altLang="ja-JP" sz="1200" dirty="0">
                          <a:latin typeface="Meiryo" panose="020B0604030504040204" pitchFamily="34" charset="-128"/>
                          <a:ea typeface="Meiryo" panose="020B0604030504040204" pitchFamily="34" charset="-128"/>
                        </a:rPr>
                        <a:t>grasp pose</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ROS</a:t>
                      </a:r>
                      <a:r>
                        <a:rPr kumimoji="1" lang="ja-JP" altLang="en-US" sz="1200">
                          <a:latin typeface="Meiryo" panose="020B0604030504040204" pitchFamily="34" charset="-128"/>
                          <a:ea typeface="Meiryo" panose="020B0604030504040204" pitchFamily="34" charset="-128"/>
                        </a:rPr>
                        <a:t>の</a:t>
                      </a:r>
                      <a:r>
                        <a:rPr kumimoji="1" lang="en-US" altLang="ja-JP" sz="1200" dirty="0">
                          <a:latin typeface="Meiryo" panose="020B0604030504040204" pitchFamily="34" charset="-128"/>
                          <a:ea typeface="Meiryo" panose="020B0604030504040204" pitchFamily="34" charset="-128"/>
                        </a:rPr>
                        <a:t>Pose</a:t>
                      </a:r>
                      <a:r>
                        <a:rPr kumimoji="1" lang="ja-JP" altLang="en-US" sz="1200">
                          <a:latin typeface="Meiryo" panose="020B0604030504040204" pitchFamily="34" charset="-128"/>
                          <a:ea typeface="Meiryo" panose="020B0604030504040204" pitchFamily="34" charset="-128"/>
                        </a:rPr>
                        <a:t>に相当するエンティティを含むブロック。</a:t>
                      </a:r>
                      <a:endParaRPr kumimoji="1" lang="en-US" altLang="ja-JP" sz="12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073902171"/>
                  </a:ext>
                </a:extLst>
              </a:tr>
              <a:tr h="433109">
                <a:tc>
                  <a:txBody>
                    <a:bodyPr/>
                    <a:lstStyle/>
                    <a:p>
                      <a:r>
                        <a:rPr kumimoji="1" lang="en-US" altLang="ja-JP" sz="1200">
                          <a:latin typeface="Meiryo" panose="020B0604030504040204" pitchFamily="34" charset="-128"/>
                          <a:ea typeface="Meiryo" panose="020B0604030504040204" pitchFamily="34" charset="-128"/>
                        </a:rPr>
                        <a:t>path </a:t>
                      </a:r>
                      <a:r>
                        <a:rPr kumimoji="1" lang="en-US" altLang="ja-JP" sz="1200" dirty="0">
                          <a:latin typeface="Meiryo" panose="020B0604030504040204" pitchFamily="34" charset="-128"/>
                          <a:ea typeface="Meiryo" panose="020B0604030504040204" pitchFamily="34" charset="-128"/>
                        </a:rPr>
                        <a:t>planning</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err="1">
                          <a:latin typeface="Meiryo" panose="020B0604030504040204" pitchFamily="34" charset="-128"/>
                          <a:ea typeface="Meiryo" panose="020B0604030504040204" pitchFamily="34" charset="-128"/>
                        </a:rPr>
                        <a:t>MoveIt</a:t>
                      </a:r>
                      <a:r>
                        <a:rPr kumimoji="1" lang="en-US" altLang="ja-JP" sz="1200" dirty="0">
                          <a:latin typeface="Meiryo" panose="020B0604030504040204" pitchFamily="34" charset="-128"/>
                          <a:ea typeface="Meiryo" panose="020B0604030504040204" pitchFamily="34" charset="-128"/>
                        </a:rPr>
                        <a:t>!</a:t>
                      </a:r>
                      <a:r>
                        <a:rPr kumimoji="1" lang="ja-JP" altLang="en-US" sz="1200">
                          <a:latin typeface="Meiryo" panose="020B0604030504040204" pitchFamily="34" charset="-128"/>
                          <a:ea typeface="Meiryo" panose="020B0604030504040204" pitchFamily="34" charset="-128"/>
                        </a:rPr>
                        <a:t>の経路計画に相当する。障害物を回避できる機能を持たなければならない、</a:t>
                      </a:r>
                      <a:r>
                        <a:rPr kumimoji="1" lang="ja-JP" altLang="en-US" sz="1200">
                          <a:solidFill>
                            <a:srgbClr val="FF0000"/>
                          </a:solidFill>
                          <a:latin typeface="Meiryo" panose="020B0604030504040204" pitchFamily="34" charset="-128"/>
                          <a:ea typeface="Meiryo" panose="020B0604030504040204" pitchFamily="34" charset="-128"/>
                        </a:rPr>
                        <a:t>外部のライブラリを使う</a:t>
                      </a:r>
                      <a:r>
                        <a:rPr kumimoji="1" lang="ja-JP" altLang="en-US" sz="1200">
                          <a:latin typeface="Meiryo" panose="020B0604030504040204" pitchFamily="34" charset="-128"/>
                          <a:ea typeface="Meiryo" panose="020B0604030504040204" pitchFamily="34" charset="-128"/>
                        </a:rPr>
                        <a:t>ものとする。</a:t>
                      </a:r>
                      <a:endParaRPr kumimoji="1" lang="en-US" altLang="ja-JP" sz="12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079574289"/>
                  </a:ext>
                </a:extLst>
              </a:tr>
              <a:tr h="433109">
                <a:tc>
                  <a:txBody>
                    <a:bodyPr/>
                    <a:lstStyle/>
                    <a:p>
                      <a:r>
                        <a:rPr kumimoji="1" lang="en-US" altLang="ja-JP" sz="1200" dirty="0">
                          <a:latin typeface="Meiryo" panose="020B0604030504040204" pitchFamily="34" charset="-128"/>
                          <a:ea typeface="Meiryo" panose="020B0604030504040204" pitchFamily="34" charset="-128"/>
                        </a:rPr>
                        <a:t>grocery </a:t>
                      </a:r>
                      <a:r>
                        <a:rPr kumimoji="1" lang="en-US" altLang="ja-JP" sz="1200" dirty="0" err="1">
                          <a:latin typeface="Meiryo" panose="020B0604030504040204" pitchFamily="34" charset="-128"/>
                          <a:ea typeface="Meiryo" panose="020B0604030504040204" pitchFamily="34" charset="-128"/>
                        </a:rPr>
                        <a:t>ui</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ja-JP" altLang="en-US" sz="1200">
                          <a:latin typeface="Meiryo" panose="020B0604030504040204" pitchFamily="34" charset="-128"/>
                          <a:ea typeface="Meiryo" panose="020B0604030504040204" pitchFamily="34" charset="-128"/>
                        </a:rPr>
                        <a:t>状態を表示する</a:t>
                      </a:r>
                      <a:r>
                        <a:rPr kumimoji="1" lang="en-US" altLang="ja-JP" sz="1200" dirty="0">
                          <a:latin typeface="Meiryo" panose="020B0604030504040204" pitchFamily="34" charset="-128"/>
                          <a:ea typeface="Meiryo" panose="020B0604030504040204" pitchFamily="34" charset="-128"/>
                        </a:rPr>
                        <a:t>UI</a:t>
                      </a:r>
                      <a:r>
                        <a:rPr kumimoji="1" lang="ja-JP" altLang="en-US" sz="1200">
                          <a:latin typeface="Meiryo" panose="020B0604030504040204" pitchFamily="34" charset="-128"/>
                          <a:ea typeface="Meiryo" panose="020B0604030504040204" pitchFamily="34" charset="-128"/>
                        </a:rPr>
                        <a:t>を開発するとして見積もる。</a:t>
                      </a:r>
                      <a:r>
                        <a:rPr kumimoji="1" lang="en-US" altLang="ja-JP" sz="1200" dirty="0" err="1">
                          <a:latin typeface="Meiryo" panose="020B0604030504040204" pitchFamily="34" charset="-128"/>
                          <a:ea typeface="Meiryo" panose="020B0604030504040204" pitchFamily="34" charset="-128"/>
                        </a:rPr>
                        <a:t>Rviz</a:t>
                      </a:r>
                      <a:r>
                        <a:rPr kumimoji="1" lang="ja-JP" altLang="en-US" sz="1200">
                          <a:latin typeface="Meiryo" panose="020B0604030504040204" pitchFamily="34" charset="-128"/>
                          <a:ea typeface="Meiryo" panose="020B0604030504040204" pitchFamily="34" charset="-128"/>
                        </a:rPr>
                        <a:t>と</a:t>
                      </a:r>
                      <a:r>
                        <a:rPr kumimoji="1" lang="en-US" altLang="ja-JP" sz="1200" dirty="0" err="1">
                          <a:latin typeface="Meiryo" panose="020B0604030504040204" pitchFamily="34" charset="-128"/>
                          <a:ea typeface="Meiryo" panose="020B0604030504040204" pitchFamily="34" charset="-128"/>
                        </a:rPr>
                        <a:t>MoveIt</a:t>
                      </a:r>
                      <a:r>
                        <a:rPr kumimoji="1" lang="en-US" altLang="ja-JP" sz="1200" dirty="0">
                          <a:latin typeface="Meiryo" panose="020B0604030504040204" pitchFamily="34" charset="-128"/>
                          <a:ea typeface="Meiryo" panose="020B0604030504040204" pitchFamily="34" charset="-128"/>
                        </a:rPr>
                        <a:t>!</a:t>
                      </a:r>
                      <a:r>
                        <a:rPr kumimoji="1" lang="ja-JP" altLang="en-US" sz="1200">
                          <a:latin typeface="Meiryo" panose="020B0604030504040204" pitchFamily="34" charset="-128"/>
                          <a:ea typeface="Meiryo" panose="020B0604030504040204" pitchFamily="34" charset="-128"/>
                        </a:rPr>
                        <a:t>のプラグインに相当するが、搬送アプリケーションに必須となる機能に絞って見積もる。</a:t>
                      </a:r>
                      <a:endParaRPr kumimoji="1" lang="en-US" altLang="ja-JP" sz="12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2940148124"/>
                  </a:ext>
                </a:extLst>
              </a:tr>
              <a:tr h="597834">
                <a:tc>
                  <a:txBody>
                    <a:bodyPr/>
                    <a:lstStyle/>
                    <a:p>
                      <a:r>
                        <a:rPr kumimoji="1" lang="en-US" altLang="ja-JP" sz="1200" dirty="0">
                          <a:latin typeface="Meiryo" panose="020B0604030504040204" pitchFamily="34" charset="-128"/>
                          <a:ea typeface="Meiryo" panose="020B0604030504040204" pitchFamily="34" charset="-128"/>
                        </a:rPr>
                        <a:t>robot controller</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ROS</a:t>
                      </a:r>
                      <a:r>
                        <a:rPr kumimoji="1" lang="ja-JP" altLang="en-US" sz="1200">
                          <a:latin typeface="Meiryo" panose="020B0604030504040204" pitchFamily="34" charset="-128"/>
                          <a:ea typeface="Meiryo" panose="020B0604030504040204" pitchFamily="34" charset="-128"/>
                        </a:rPr>
                        <a:t>の</a:t>
                      </a:r>
                      <a:r>
                        <a:rPr kumimoji="1" lang="en-US" altLang="ja-JP" sz="1200" dirty="0">
                          <a:latin typeface="Meiryo" panose="020B0604030504040204" pitchFamily="34" charset="-128"/>
                          <a:ea typeface="Meiryo" panose="020B0604030504040204" pitchFamily="34" charset="-128"/>
                        </a:rPr>
                        <a:t>RMI</a:t>
                      </a:r>
                      <a:r>
                        <a:rPr kumimoji="1" lang="ja-JP" altLang="en-US" sz="1200">
                          <a:latin typeface="Meiryo" panose="020B0604030504040204" pitchFamily="34" charset="-128"/>
                          <a:ea typeface="Meiryo" panose="020B0604030504040204" pitchFamily="34" charset="-128"/>
                        </a:rPr>
                        <a:t> </a:t>
                      </a:r>
                      <a:r>
                        <a:rPr kumimoji="1" lang="en-US" altLang="ja-JP" sz="1200" dirty="0">
                          <a:latin typeface="Meiryo" panose="020B0604030504040204" pitchFamily="34" charset="-128"/>
                          <a:ea typeface="Meiryo" panose="020B0604030504040204" pitchFamily="34" charset="-128"/>
                        </a:rPr>
                        <a:t>Driver</a:t>
                      </a:r>
                      <a:r>
                        <a:rPr kumimoji="1" lang="ja-JP" altLang="en-US" sz="1200">
                          <a:latin typeface="Meiryo" panose="020B0604030504040204" pitchFamily="34" charset="-128"/>
                          <a:ea typeface="Meiryo" panose="020B0604030504040204" pitchFamily="34" charset="-128"/>
                        </a:rPr>
                        <a:t>および</a:t>
                      </a:r>
                      <a:r>
                        <a:rPr kumimoji="1" lang="en-US" altLang="ja-JP" sz="1200" dirty="0">
                          <a:latin typeface="Meiryo" panose="020B0604030504040204" pitchFamily="34" charset="-128"/>
                          <a:ea typeface="Meiryo" panose="020B0604030504040204" pitchFamily="34" charset="-128"/>
                        </a:rPr>
                        <a:t>Robot</a:t>
                      </a:r>
                      <a:r>
                        <a:rPr kumimoji="1" lang="ja-JP" altLang="en-US" sz="1200">
                          <a:latin typeface="Meiryo" panose="020B0604030504040204" pitchFamily="34" charset="-128"/>
                          <a:ea typeface="Meiryo" panose="020B0604030504040204" pitchFamily="34" charset="-128"/>
                        </a:rPr>
                        <a:t> </a:t>
                      </a:r>
                      <a:r>
                        <a:rPr kumimoji="1" lang="en-US" altLang="ja-JP" sz="1200" dirty="0">
                          <a:latin typeface="Meiryo" panose="020B0604030504040204" pitchFamily="34" charset="-128"/>
                          <a:ea typeface="Meiryo" panose="020B0604030504040204" pitchFamily="34" charset="-128"/>
                        </a:rPr>
                        <a:t>Movement Interface</a:t>
                      </a:r>
                      <a:r>
                        <a:rPr kumimoji="1" lang="ja-JP" altLang="en-US" sz="1200">
                          <a:latin typeface="Meiryo" panose="020B0604030504040204" pitchFamily="34" charset="-128"/>
                          <a:ea typeface="Meiryo" panose="020B0604030504040204" pitchFamily="34" charset="-128"/>
                        </a:rPr>
                        <a:t>に相当する。ロボットコントローラーと通信し、ロボットを制御する。</a:t>
                      </a:r>
                      <a:r>
                        <a:rPr kumimoji="1" lang="en-US" altLang="ja-JP" sz="1200" dirty="0">
                          <a:latin typeface="Meiryo" panose="020B0604030504040204" pitchFamily="34" charset="-128"/>
                          <a:ea typeface="Meiryo" panose="020B0604030504040204" pitchFamily="34" charset="-128"/>
                        </a:rPr>
                        <a:t>ROS</a:t>
                      </a:r>
                      <a:r>
                        <a:rPr kumimoji="1" lang="ja-JP" altLang="en-US" sz="1200">
                          <a:latin typeface="Meiryo" panose="020B0604030504040204" pitchFamily="34" charset="-128"/>
                          <a:ea typeface="Meiryo" panose="020B0604030504040204" pitchFamily="34" charset="-128"/>
                        </a:rPr>
                        <a:t>の各種クラスが無いものとして見積もる。</a:t>
                      </a:r>
                      <a:endParaRPr kumimoji="1" lang="en-US" altLang="ja-JP" sz="12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123802439"/>
                  </a:ext>
                </a:extLst>
              </a:tr>
              <a:tr h="268474">
                <a:tc>
                  <a:txBody>
                    <a:bodyPr/>
                    <a:lstStyle/>
                    <a:p>
                      <a:r>
                        <a:rPr kumimoji="1" lang="en-US" altLang="ja-JP" sz="1200" dirty="0">
                          <a:latin typeface="Meiryo" panose="020B0604030504040204" pitchFamily="34" charset="-128"/>
                          <a:ea typeface="Meiryo" panose="020B0604030504040204" pitchFamily="34" charset="-128"/>
                        </a:rPr>
                        <a:t>robot</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ja-JP" altLang="en-US" sz="1200">
                          <a:latin typeface="Meiryo" panose="020B0604030504040204" pitchFamily="34" charset="-128"/>
                          <a:ea typeface="Meiryo" panose="020B0604030504040204" pitchFamily="34" charset="-128"/>
                        </a:rPr>
                        <a:t>ロボットのモデルやコンフィギュレーションを行うブロック。</a:t>
                      </a:r>
                      <a:endParaRPr kumimoji="1" lang="en-US" altLang="ja-JP" sz="1200" dirty="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09331235"/>
                  </a:ext>
                </a:extLst>
              </a:tr>
            </a:tbl>
          </a:graphicData>
        </a:graphic>
      </p:graphicFrame>
      <p:sp>
        <p:nvSpPr>
          <p:cNvPr id="11" name="正方形/長方形 10">
            <a:extLst>
              <a:ext uri="{FF2B5EF4-FFF2-40B4-BE49-F238E27FC236}">
                <a16:creationId xmlns:a16="http://schemas.microsoft.com/office/drawing/2014/main" id="{8F77E564-E99F-5D45-8BB3-7AFB86D1AAF8}"/>
              </a:ext>
            </a:extLst>
          </p:cNvPr>
          <p:cNvSpPr/>
          <p:nvPr/>
        </p:nvSpPr>
        <p:spPr>
          <a:xfrm>
            <a:off x="473571" y="6006163"/>
            <a:ext cx="8286800" cy="721896"/>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b="1">
                <a:solidFill>
                  <a:schemeClr val="tx1"/>
                </a:solidFill>
                <a:latin typeface="メイリオ" panose="020B0604030504040204" pitchFamily="50" charset="-128"/>
                <a:ea typeface="メイリオ" panose="020B0604030504040204" pitchFamily="50" charset="-128"/>
              </a:rPr>
              <a:t>工数増加、かつ全て自社開発することは不可能</a:t>
            </a:r>
            <a:endParaRPr kumimoji="1" lang="en-US" altLang="ja-JP" sz="2000" b="1" dirty="0">
              <a:solidFill>
                <a:schemeClr val="tx1"/>
              </a:solidFill>
              <a:latin typeface="メイリオ" panose="020B0604030504040204" pitchFamily="50" charset="-128"/>
              <a:ea typeface="メイリオ" panose="020B0604030504040204" pitchFamily="50" charset="-128"/>
            </a:endParaRPr>
          </a:p>
          <a:p>
            <a:pPr algn="ctr"/>
            <a:r>
              <a:rPr kumimoji="1" lang="en-US" altLang="ja-JP" sz="1600" dirty="0">
                <a:solidFill>
                  <a:schemeClr val="tx1"/>
                </a:solidFill>
                <a:latin typeface="メイリオ" panose="020B0604030504040204" pitchFamily="50" charset="-128"/>
                <a:ea typeface="メイリオ" panose="020B0604030504040204" pitchFamily="50" charset="-128"/>
              </a:rPr>
              <a:t>(</a:t>
            </a:r>
            <a:r>
              <a:rPr kumimoji="1" lang="ja-JP" altLang="en-US" sz="1600">
                <a:solidFill>
                  <a:schemeClr val="tx1"/>
                </a:solidFill>
                <a:latin typeface="メイリオ" panose="020B0604030504040204" pitchFamily="50" charset="-128"/>
                <a:ea typeface="メイリオ" panose="020B0604030504040204" pitchFamily="50" charset="-128"/>
              </a:rPr>
              <a:t>プランニング、カメラライブラリは使用せざるを得ない）</a:t>
            </a:r>
            <a:endParaRPr kumimoji="1" lang="ja-JP" altLang="en-US" sz="1600" dirty="0">
              <a:solidFill>
                <a:schemeClr val="tx1"/>
              </a:solidFill>
              <a:latin typeface="メイリオ" panose="020B0604030504040204" pitchFamily="50" charset="-128"/>
              <a:ea typeface="メイリオ" panose="020B0604030504040204" pitchFamily="50" charset="-128"/>
            </a:endParaRPr>
          </a:p>
        </p:txBody>
      </p:sp>
    </p:spTree>
    <p:extLst>
      <p:ext uri="{BB962C8B-B14F-4D97-AF65-F5344CB8AC3E}">
        <p14:creationId xmlns:p14="http://schemas.microsoft.com/office/powerpoint/2010/main" val="3213770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4E111FE-92D6-8546-80E8-89C7F3086FDD}"/>
              </a:ext>
            </a:extLst>
          </p:cNvPr>
          <p:cNvSpPr>
            <a:spLocks noGrp="1"/>
          </p:cNvSpPr>
          <p:nvPr>
            <p:ph type="title"/>
          </p:nvPr>
        </p:nvSpPr>
        <p:spPr>
          <a:xfrm>
            <a:off x="628650" y="365126"/>
            <a:ext cx="7886700" cy="494953"/>
          </a:xfrm>
        </p:spPr>
        <p:txBody>
          <a:bodyPr>
            <a:normAutofit fontScale="90000"/>
          </a:bodyPr>
          <a:lstStyle/>
          <a:p>
            <a:r>
              <a:rPr kumimoji="1" lang="en-US" altLang="ja-JP" sz="3200" dirty="0">
                <a:latin typeface="Meiryo" panose="020B0604030504040204" pitchFamily="34" charset="-128"/>
                <a:ea typeface="Meiryo" panose="020B0604030504040204" pitchFamily="34" charset="-128"/>
              </a:rPr>
              <a:t>OSS</a:t>
            </a:r>
            <a:r>
              <a:rPr kumimoji="1" lang="ja-JP" altLang="en-US" sz="3200">
                <a:latin typeface="Meiryo" panose="020B0604030504040204" pitchFamily="34" charset="-128"/>
                <a:ea typeface="Meiryo" panose="020B0604030504040204" pitchFamily="34" charset="-128"/>
              </a:rPr>
              <a:t>不使用時の工数見積</a:t>
            </a:r>
          </a:p>
        </p:txBody>
      </p:sp>
      <p:sp>
        <p:nvSpPr>
          <p:cNvPr id="3" name="コンテンツ プレースホルダー 2">
            <a:extLst>
              <a:ext uri="{FF2B5EF4-FFF2-40B4-BE49-F238E27FC236}">
                <a16:creationId xmlns:a16="http://schemas.microsoft.com/office/drawing/2014/main" id="{4B1220E0-479B-9C47-AEBD-4D69A50DA5DA}"/>
              </a:ext>
            </a:extLst>
          </p:cNvPr>
          <p:cNvSpPr>
            <a:spLocks noGrp="1"/>
          </p:cNvSpPr>
          <p:nvPr>
            <p:ph idx="1"/>
          </p:nvPr>
        </p:nvSpPr>
        <p:spPr>
          <a:xfrm>
            <a:off x="628650" y="4543124"/>
            <a:ext cx="7886700" cy="2080164"/>
          </a:xfrm>
        </p:spPr>
        <p:txBody>
          <a:bodyPr>
            <a:normAutofit/>
          </a:bodyPr>
          <a:lstStyle/>
          <a:p>
            <a:r>
              <a:rPr lang="ja-JP" altLang="en-US" sz="2000">
                <a:latin typeface="Meiryo" panose="020B0604030504040204" pitchFamily="34" charset="-128"/>
                <a:ea typeface="Meiryo" panose="020B0604030504040204" pitchFamily="34" charset="-128"/>
              </a:rPr>
              <a:t>プラットフォームおよびコンポーネントが提供されない場合</a:t>
            </a:r>
            <a:endParaRPr lang="en-US" altLang="ja-JP" sz="2000" dirty="0">
              <a:latin typeface="Meiryo" panose="020B0604030504040204" pitchFamily="34" charset="-128"/>
              <a:ea typeface="Meiryo" panose="020B0604030504040204" pitchFamily="34" charset="-128"/>
            </a:endParaRPr>
          </a:p>
          <a:p>
            <a:pPr lvl="1"/>
            <a:r>
              <a:rPr kumimoji="1" lang="ja-JP" altLang="en-US" sz="1800">
                <a:latin typeface="Meiryo" panose="020B0604030504040204" pitchFamily="34" charset="-128"/>
                <a:ea typeface="Meiryo" panose="020B0604030504040204" pitchFamily="34" charset="-128"/>
              </a:rPr>
              <a:t>→ 開発工数増：</a:t>
            </a:r>
            <a:r>
              <a:rPr kumimoji="1" lang="en-US" altLang="ja-JP" sz="1800" dirty="0">
                <a:latin typeface="Meiryo" panose="020B0604030504040204" pitchFamily="34" charset="-128"/>
                <a:ea typeface="Meiryo" panose="020B0604030504040204" pitchFamily="34" charset="-128"/>
              </a:rPr>
              <a:t>13</a:t>
            </a:r>
            <a:r>
              <a:rPr kumimoji="1" lang="ja-JP" altLang="en-US" sz="1800">
                <a:latin typeface="Meiryo" panose="020B0604030504040204" pitchFamily="34" charset="-128"/>
                <a:ea typeface="Meiryo" panose="020B0604030504040204" pitchFamily="34" charset="-128"/>
              </a:rPr>
              <a:t>日（実装のみ）→</a:t>
            </a:r>
            <a:r>
              <a:rPr kumimoji="1" lang="en-US" altLang="ja-JP" sz="1800" dirty="0">
                <a:latin typeface="Meiryo" panose="020B0604030504040204" pitchFamily="34" charset="-128"/>
                <a:ea typeface="Meiryo" panose="020B0604030504040204" pitchFamily="34" charset="-128"/>
              </a:rPr>
              <a:t>155</a:t>
            </a:r>
            <a:r>
              <a:rPr kumimoji="1" lang="ja-JP" altLang="en-US" sz="1800">
                <a:latin typeface="Meiryo" panose="020B0604030504040204" pitchFamily="34" charset="-128"/>
                <a:ea typeface="Meiryo" panose="020B0604030504040204" pitchFamily="34" charset="-128"/>
              </a:rPr>
              <a:t>日</a:t>
            </a:r>
            <a:endParaRPr kumimoji="1" lang="en-US" altLang="ja-JP" sz="1800" dirty="0">
              <a:latin typeface="Meiryo" panose="020B0604030504040204" pitchFamily="34" charset="-128"/>
              <a:ea typeface="Meiryo" panose="020B0604030504040204" pitchFamily="34" charset="-128"/>
            </a:endParaRPr>
          </a:p>
          <a:p>
            <a:r>
              <a:rPr lang="en-US" altLang="ja-JP" sz="2000" dirty="0">
                <a:latin typeface="Meiryo" panose="020B0604030504040204" pitchFamily="34" charset="-128"/>
                <a:ea typeface="Meiryo" panose="020B0604030504040204" pitchFamily="34" charset="-128"/>
              </a:rPr>
              <a:t>OSS</a:t>
            </a:r>
            <a:r>
              <a:rPr lang="ja-JP" altLang="en-US" sz="2000">
                <a:latin typeface="Meiryo" panose="020B0604030504040204" pitchFamily="34" charset="-128"/>
                <a:ea typeface="Meiryo" panose="020B0604030504040204" pitchFamily="34" charset="-128"/>
              </a:rPr>
              <a:t>の利用が開発工数削減、リードタイム短縮に大きく寄与する</a:t>
            </a:r>
            <a:endParaRPr lang="en-US" altLang="ja-JP" sz="2000" dirty="0">
              <a:latin typeface="Meiryo" panose="020B0604030504040204" pitchFamily="34" charset="-128"/>
              <a:ea typeface="Meiryo" panose="020B0604030504040204" pitchFamily="34" charset="-128"/>
            </a:endParaRPr>
          </a:p>
          <a:p>
            <a:r>
              <a:rPr lang="ja-JP" altLang="en-US" sz="2000">
                <a:latin typeface="Meiryo" panose="020B0604030504040204" pitchFamily="34" charset="-128"/>
                <a:ea typeface="Meiryo" panose="020B0604030504040204" pitchFamily="34" charset="-128"/>
              </a:rPr>
              <a:t>独自開発の場合、拡張性は期待できず、追加開発、別案件開発は、ほぼ一からの開発となる</a:t>
            </a:r>
            <a:endParaRPr lang="en-US" altLang="ja-JP" sz="2000" dirty="0">
              <a:latin typeface="Meiryo" panose="020B0604030504040204" pitchFamily="34" charset="-128"/>
              <a:ea typeface="Meiryo" panose="020B0604030504040204" pitchFamily="34" charset="-128"/>
            </a:endParaRPr>
          </a:p>
          <a:p>
            <a:pPr lvl="1"/>
            <a:r>
              <a:rPr lang="ja-JP" altLang="en-US" sz="1800">
                <a:latin typeface="Meiryo" panose="020B0604030504040204" pitchFamily="34" charset="-128"/>
                <a:ea typeface="Meiryo" panose="020B0604030504040204" pitchFamily="34" charset="-128"/>
              </a:rPr>
              <a:t>プラットフォーム化、フレームワーク化が重要</a:t>
            </a:r>
            <a:endParaRPr lang="en-US" altLang="ja-JP" sz="1800" dirty="0">
              <a:latin typeface="Meiryo" panose="020B0604030504040204" pitchFamily="34" charset="-128"/>
              <a:ea typeface="Meiryo" panose="020B0604030504040204" pitchFamily="34" charset="-128"/>
            </a:endParaRPr>
          </a:p>
          <a:p>
            <a:endParaRPr kumimoji="1" lang="ja-JP" altLang="en-US" sz="2000">
              <a:latin typeface="Meiryo" panose="020B0604030504040204" pitchFamily="34" charset="-128"/>
              <a:ea typeface="Meiryo" panose="020B0604030504040204" pitchFamily="34" charset="-128"/>
            </a:endParaRPr>
          </a:p>
        </p:txBody>
      </p:sp>
      <p:graphicFrame>
        <p:nvGraphicFramePr>
          <p:cNvPr id="4" name="表 7">
            <a:extLst>
              <a:ext uri="{FF2B5EF4-FFF2-40B4-BE49-F238E27FC236}">
                <a16:creationId xmlns:a16="http://schemas.microsoft.com/office/drawing/2014/main" id="{1EEFA62F-8455-FA47-BD75-FB5354C76426}"/>
              </a:ext>
            </a:extLst>
          </p:cNvPr>
          <p:cNvGraphicFramePr>
            <a:graphicFrameLocks noGrp="1"/>
          </p:cNvGraphicFramePr>
          <p:nvPr>
            <p:extLst>
              <p:ext uri="{D42A27DB-BD31-4B8C-83A1-F6EECF244321}">
                <p14:modId xmlns:p14="http://schemas.microsoft.com/office/powerpoint/2010/main" val="3919868027"/>
              </p:ext>
            </p:extLst>
          </p:nvPr>
        </p:nvGraphicFramePr>
        <p:xfrm>
          <a:off x="353936" y="860079"/>
          <a:ext cx="8436128" cy="3566160"/>
        </p:xfrm>
        <a:graphic>
          <a:graphicData uri="http://schemas.openxmlformats.org/drawingml/2006/table">
            <a:tbl>
              <a:tblPr firstRow="1" bandRow="1">
                <a:tableStyleId>{93296810-A885-4BE3-A3E7-6D5BEEA58F35}</a:tableStyleId>
              </a:tblPr>
              <a:tblGrid>
                <a:gridCol w="2109032">
                  <a:extLst>
                    <a:ext uri="{9D8B030D-6E8A-4147-A177-3AD203B41FA5}">
                      <a16:colId xmlns:a16="http://schemas.microsoft.com/office/drawing/2014/main" val="2536379612"/>
                    </a:ext>
                  </a:extLst>
                </a:gridCol>
                <a:gridCol w="879198">
                  <a:extLst>
                    <a:ext uri="{9D8B030D-6E8A-4147-A177-3AD203B41FA5}">
                      <a16:colId xmlns:a16="http://schemas.microsoft.com/office/drawing/2014/main" val="2895049766"/>
                    </a:ext>
                  </a:extLst>
                </a:gridCol>
                <a:gridCol w="981776">
                  <a:extLst>
                    <a:ext uri="{9D8B030D-6E8A-4147-A177-3AD203B41FA5}">
                      <a16:colId xmlns:a16="http://schemas.microsoft.com/office/drawing/2014/main" val="851020655"/>
                    </a:ext>
                  </a:extLst>
                </a:gridCol>
                <a:gridCol w="4466122">
                  <a:extLst>
                    <a:ext uri="{9D8B030D-6E8A-4147-A177-3AD203B41FA5}">
                      <a16:colId xmlns:a16="http://schemas.microsoft.com/office/drawing/2014/main" val="2119239630"/>
                    </a:ext>
                  </a:extLst>
                </a:gridCol>
              </a:tblGrid>
              <a:tr h="185051">
                <a:tc>
                  <a:txBody>
                    <a:bodyPr/>
                    <a:lstStyle/>
                    <a:p>
                      <a:pPr algn="ctr"/>
                      <a:r>
                        <a:rPr kumimoji="1" lang="ja-JP" altLang="en-US" sz="1200">
                          <a:latin typeface="Meiryo" panose="020B0604030504040204" pitchFamily="34" charset="-128"/>
                          <a:ea typeface="Meiryo" panose="020B0604030504040204" pitchFamily="34" charset="-128"/>
                        </a:rPr>
                        <a:t>コンポーネント</a:t>
                      </a:r>
                    </a:p>
                  </a:txBody>
                  <a:tcPr/>
                </a:tc>
                <a:tc>
                  <a:txBody>
                    <a:bodyPr/>
                    <a:lstStyle/>
                    <a:p>
                      <a:pPr algn="ctr"/>
                      <a:r>
                        <a:rPr kumimoji="1" lang="ja-JP" altLang="en-US" sz="1200">
                          <a:latin typeface="Meiryo" panose="020B0604030504040204" pitchFamily="34" charset="-128"/>
                          <a:ea typeface="Meiryo" panose="020B0604030504040204" pitchFamily="34" charset="-128"/>
                        </a:rPr>
                        <a:t>ステップ</a:t>
                      </a:r>
                    </a:p>
                  </a:txBody>
                  <a:tcPr/>
                </a:tc>
                <a:tc>
                  <a:txBody>
                    <a:bodyPr/>
                    <a:lstStyle/>
                    <a:p>
                      <a:pPr algn="ctr"/>
                      <a:r>
                        <a:rPr kumimoji="1" lang="ja-JP" altLang="en-US" sz="1200">
                          <a:latin typeface="Meiryo" panose="020B0604030504040204" pitchFamily="34" charset="-128"/>
                          <a:ea typeface="Meiryo" panose="020B0604030504040204" pitchFamily="34" charset="-128"/>
                        </a:rPr>
                        <a:t>見積（日）</a:t>
                      </a:r>
                    </a:p>
                  </a:txBody>
                  <a:tcPr/>
                </a:tc>
                <a:tc>
                  <a:txBody>
                    <a:bodyPr/>
                    <a:lstStyle/>
                    <a:p>
                      <a:pPr algn="ctr"/>
                      <a:r>
                        <a:rPr kumimoji="1" lang="ja-JP" altLang="en-US" sz="1200">
                          <a:latin typeface="Meiryo" panose="020B0604030504040204" pitchFamily="34" charset="-128"/>
                          <a:ea typeface="Meiryo" panose="020B0604030504040204" pitchFamily="34" charset="-128"/>
                        </a:rPr>
                        <a:t>備考</a:t>
                      </a:r>
                    </a:p>
                  </a:txBody>
                  <a:tcPr/>
                </a:tc>
                <a:extLst>
                  <a:ext uri="{0D108BD9-81ED-4DB2-BD59-A6C34878D82A}">
                    <a16:rowId xmlns:a16="http://schemas.microsoft.com/office/drawing/2014/main" val="795528690"/>
                  </a:ext>
                </a:extLst>
              </a:tr>
              <a:tr h="250161">
                <a:tc>
                  <a:txBody>
                    <a:bodyPr/>
                    <a:lstStyle/>
                    <a:p>
                      <a:r>
                        <a:rPr kumimoji="1" lang="en-US" altLang="ja-JP" sz="1200" dirty="0">
                          <a:latin typeface="Meiryo" panose="020B0604030504040204" pitchFamily="34" charset="-128"/>
                          <a:ea typeface="Meiryo" panose="020B0604030504040204" pitchFamily="34" charset="-128"/>
                        </a:rPr>
                        <a:t>geometry manager</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0.4k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4</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a:t>
                      </a:r>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921072651"/>
                  </a:ext>
                </a:extLst>
              </a:tr>
              <a:tr h="250161">
                <a:tc>
                  <a:txBody>
                    <a:bodyPr/>
                    <a:lstStyle/>
                    <a:p>
                      <a:r>
                        <a:rPr kumimoji="1" lang="en-US" altLang="ja-JP" sz="1200" dirty="0" err="1">
                          <a:latin typeface="Meiryo" panose="020B0604030504040204" pitchFamily="34" charset="-128"/>
                          <a:ea typeface="Meiryo" panose="020B0604030504040204" pitchFamily="34" charset="-128"/>
                        </a:rPr>
                        <a:t>workpiece_detector</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0.6k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6</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a:t>
                      </a:r>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2057227905"/>
                  </a:ext>
                </a:extLst>
              </a:tr>
              <a:tr h="250161">
                <a:tc>
                  <a:txBody>
                    <a:bodyPr/>
                    <a:lstStyle/>
                    <a:p>
                      <a:r>
                        <a:rPr kumimoji="1" lang="en-US" altLang="ja-JP" sz="1200" dirty="0">
                          <a:latin typeface="Meiryo" panose="020B0604030504040204" pitchFamily="34" charset="-128"/>
                          <a:ea typeface="Meiryo" panose="020B0604030504040204" pitchFamily="34" charset="-128"/>
                        </a:rPr>
                        <a:t>camera manager</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1.4k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14</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a:t>
                      </a:r>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632740484"/>
                  </a:ext>
                </a:extLst>
              </a:tr>
              <a:tr h="250161">
                <a:tc>
                  <a:txBody>
                    <a:bodyPr/>
                    <a:lstStyle/>
                    <a:p>
                      <a:r>
                        <a:rPr kumimoji="1" lang="en-US" altLang="ja-JP" sz="1200" dirty="0">
                          <a:latin typeface="Meiryo" panose="020B0604030504040204" pitchFamily="34" charset="-128"/>
                          <a:ea typeface="Meiryo" panose="020B0604030504040204" pitchFamily="34" charset="-128"/>
                        </a:rPr>
                        <a:t>grasp pose </a:t>
                      </a:r>
                      <a:r>
                        <a:rPr kumimoji="1" lang="en-US" altLang="ja-JP" sz="1200" dirty="0" err="1">
                          <a:latin typeface="Meiryo" panose="020B0604030504040204" pitchFamily="34" charset="-128"/>
                          <a:ea typeface="Meiryo" panose="020B0604030504040204" pitchFamily="34" charset="-128"/>
                        </a:rPr>
                        <a:t>presumer</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1.0k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10</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a:t>
                      </a:r>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4278409572"/>
                  </a:ext>
                </a:extLst>
              </a:tr>
              <a:tr h="250161">
                <a:tc>
                  <a:txBody>
                    <a:bodyPr/>
                    <a:lstStyle/>
                    <a:p>
                      <a:r>
                        <a:rPr kumimoji="1" lang="en-US" altLang="ja-JP" sz="1200" dirty="0">
                          <a:latin typeface="Meiryo" panose="020B0604030504040204" pitchFamily="34" charset="-128"/>
                          <a:ea typeface="Meiryo" panose="020B0604030504040204" pitchFamily="34" charset="-128"/>
                        </a:rPr>
                        <a:t>workpiece</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0.4k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4</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a:t>
                      </a:r>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2592690480"/>
                  </a:ext>
                </a:extLst>
              </a:tr>
              <a:tr h="250161">
                <a:tc>
                  <a:txBody>
                    <a:bodyPr/>
                    <a:lstStyle/>
                    <a:p>
                      <a:r>
                        <a:rPr kumimoji="1" lang="en-US" altLang="ja-JP" sz="1200" dirty="0">
                          <a:latin typeface="Meiryo" panose="020B0604030504040204" pitchFamily="34" charset="-128"/>
                          <a:ea typeface="Meiryo" panose="020B0604030504040204" pitchFamily="34" charset="-128"/>
                        </a:rPr>
                        <a:t>gripper</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0.6k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6</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a:t>
                      </a:r>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790439750"/>
                  </a:ext>
                </a:extLst>
              </a:tr>
              <a:tr h="250161">
                <a:tc>
                  <a:txBody>
                    <a:bodyPr/>
                    <a:lstStyle/>
                    <a:p>
                      <a:r>
                        <a:rPr kumimoji="1" lang="en-US" altLang="ja-JP" sz="1200" dirty="0">
                          <a:latin typeface="Meiryo" panose="020B0604030504040204" pitchFamily="34" charset="-128"/>
                          <a:ea typeface="Meiryo" panose="020B0604030504040204" pitchFamily="34" charset="-128"/>
                        </a:rPr>
                        <a:t>grasp pose</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0.4k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4</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a:t>
                      </a:r>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3713413895"/>
                  </a:ext>
                </a:extLst>
              </a:tr>
              <a:tr h="250161">
                <a:tc>
                  <a:txBody>
                    <a:bodyPr/>
                    <a:lstStyle/>
                    <a:p>
                      <a:r>
                        <a:rPr kumimoji="1" lang="en-US" altLang="ja-JP" sz="1200">
                          <a:latin typeface="Meiryo" panose="020B0604030504040204" pitchFamily="34" charset="-128"/>
                          <a:ea typeface="Meiryo" panose="020B0604030504040204" pitchFamily="34" charset="-128"/>
                        </a:rPr>
                        <a:t>path </a:t>
                      </a:r>
                      <a:r>
                        <a:rPr kumimoji="1" lang="en-US" altLang="ja-JP" sz="1200" dirty="0">
                          <a:latin typeface="Meiryo" panose="020B0604030504040204" pitchFamily="34" charset="-128"/>
                          <a:ea typeface="Meiryo" panose="020B0604030504040204" pitchFamily="34" charset="-128"/>
                        </a:rPr>
                        <a:t>planning</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8.0k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80</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8</a:t>
                      </a:r>
                      <a:r>
                        <a:rPr kumimoji="1" lang="ja-JP" altLang="en-US" sz="1200">
                          <a:latin typeface="Meiryo" panose="020B0604030504040204" pitchFamily="34" charset="-128"/>
                          <a:ea typeface="Meiryo" panose="020B0604030504040204" pitchFamily="34" charset="-128"/>
                        </a:rPr>
                        <a:t>クラス、</a:t>
                      </a:r>
                      <a:r>
                        <a:rPr kumimoji="1" lang="en-US" altLang="ja-JP" sz="1200" dirty="0">
                          <a:latin typeface="Meiryo" panose="020B0604030504040204" pitchFamily="34" charset="-128"/>
                          <a:ea typeface="Meiryo" panose="020B0604030504040204" pitchFamily="34" charset="-128"/>
                        </a:rPr>
                        <a:t>1</a:t>
                      </a:r>
                      <a:r>
                        <a:rPr kumimoji="1" lang="ja-JP" altLang="en-US" sz="1200">
                          <a:latin typeface="Meiryo" panose="020B0604030504040204" pitchFamily="34" charset="-128"/>
                          <a:ea typeface="Meiryo" panose="020B0604030504040204" pitchFamily="34" charset="-128"/>
                        </a:rPr>
                        <a:t>クラス平均</a:t>
                      </a:r>
                      <a:r>
                        <a:rPr kumimoji="1" lang="en-US" altLang="ja-JP" sz="1200" dirty="0">
                          <a:latin typeface="Meiryo" panose="020B0604030504040204" pitchFamily="34" charset="-128"/>
                          <a:ea typeface="Meiryo" panose="020B0604030504040204" pitchFamily="34" charset="-128"/>
                        </a:rPr>
                        <a:t>1000</a:t>
                      </a:r>
                      <a:r>
                        <a:rPr kumimoji="1" lang="ja-JP" altLang="en-US" sz="1200">
                          <a:latin typeface="Meiryo" panose="020B0604030504040204" pitchFamily="34" charset="-128"/>
                          <a:ea typeface="Meiryo" panose="020B0604030504040204" pitchFamily="34" charset="-128"/>
                        </a:rPr>
                        <a:t>ステップを想定</a:t>
                      </a:r>
                    </a:p>
                  </a:txBody>
                  <a:tcPr/>
                </a:tc>
                <a:extLst>
                  <a:ext uri="{0D108BD9-81ED-4DB2-BD59-A6C34878D82A}">
                    <a16:rowId xmlns:a16="http://schemas.microsoft.com/office/drawing/2014/main" val="2956226911"/>
                  </a:ext>
                </a:extLst>
              </a:tr>
              <a:tr h="250161">
                <a:tc>
                  <a:txBody>
                    <a:bodyPr/>
                    <a:lstStyle/>
                    <a:p>
                      <a:r>
                        <a:rPr kumimoji="1" lang="en-US" altLang="ja-JP" sz="1200" dirty="0">
                          <a:latin typeface="Meiryo" panose="020B0604030504040204" pitchFamily="34" charset="-128"/>
                          <a:ea typeface="Meiryo" panose="020B0604030504040204" pitchFamily="34" charset="-128"/>
                        </a:rPr>
                        <a:t>grocery </a:t>
                      </a:r>
                      <a:r>
                        <a:rPr kumimoji="1" lang="en-US" altLang="ja-JP" sz="1200" dirty="0" err="1">
                          <a:latin typeface="Meiryo" panose="020B0604030504040204" pitchFamily="34" charset="-128"/>
                          <a:ea typeface="Meiryo" panose="020B0604030504040204" pitchFamily="34" charset="-128"/>
                        </a:rPr>
                        <a:t>ui</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0.8k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13</a:t>
                      </a:r>
                      <a:endParaRPr kumimoji="1" lang="ja-JP" altLang="en-US" sz="1200">
                        <a:latin typeface="Meiryo" panose="020B0604030504040204" pitchFamily="34" charset="-128"/>
                        <a:ea typeface="Meiryo" panose="020B0604030504040204" pitchFamily="34" charset="-128"/>
                      </a:endParaRPr>
                    </a:p>
                  </a:txBody>
                  <a:tcPr/>
                </a:tc>
                <a:tc>
                  <a:txBody>
                    <a:bodyPr/>
                    <a:lstStyle/>
                    <a:p>
                      <a:r>
                        <a:rPr kumimoji="1" lang="en-US" altLang="ja-JP" sz="1200" dirty="0">
                          <a:latin typeface="Meiryo" panose="020B0604030504040204" pitchFamily="34" charset="-128"/>
                          <a:ea typeface="Meiryo" panose="020B0604030504040204" pitchFamily="34" charset="-128"/>
                        </a:rPr>
                        <a:t>0.8k</a:t>
                      </a:r>
                      <a:r>
                        <a:rPr kumimoji="1" lang="ja-JP" altLang="en-US" sz="1200">
                          <a:latin typeface="Meiryo" panose="020B0604030504040204" pitchFamily="34" charset="-128"/>
                          <a:ea typeface="Meiryo" panose="020B0604030504040204" pitchFamily="34" charset="-128"/>
                        </a:rPr>
                        <a:t>に追加し、</a:t>
                      </a:r>
                      <a:r>
                        <a:rPr kumimoji="1" lang="en-US" altLang="ja-JP" sz="1200" dirty="0">
                          <a:latin typeface="Meiryo" panose="020B0604030504040204" pitchFamily="34" charset="-128"/>
                          <a:ea typeface="Meiryo" panose="020B0604030504040204" pitchFamily="34" charset="-128"/>
                        </a:rPr>
                        <a:t>UI</a:t>
                      </a:r>
                      <a:r>
                        <a:rPr kumimoji="1" lang="ja-JP" altLang="en-US" sz="1200">
                          <a:latin typeface="Meiryo" panose="020B0604030504040204" pitchFamily="34" charset="-128"/>
                          <a:ea typeface="Meiryo" panose="020B0604030504040204" pitchFamily="34" charset="-128"/>
                        </a:rPr>
                        <a:t>設計に</a:t>
                      </a:r>
                      <a:r>
                        <a:rPr kumimoji="1" lang="en-US" altLang="ja-JP" sz="1200" dirty="0">
                          <a:latin typeface="Meiryo" panose="020B0604030504040204" pitchFamily="34" charset="-128"/>
                          <a:ea typeface="Meiryo" panose="020B0604030504040204" pitchFamily="34" charset="-128"/>
                        </a:rPr>
                        <a:t>5</a:t>
                      </a:r>
                      <a:r>
                        <a:rPr kumimoji="1" lang="ja-JP" altLang="en-US" sz="1200">
                          <a:latin typeface="Meiryo" panose="020B0604030504040204" pitchFamily="34" charset="-128"/>
                          <a:ea typeface="Meiryo" panose="020B0604030504040204" pitchFamily="34" charset="-128"/>
                        </a:rPr>
                        <a:t>日かかることを想定</a:t>
                      </a:r>
                    </a:p>
                  </a:txBody>
                  <a:tcPr/>
                </a:tc>
                <a:extLst>
                  <a:ext uri="{0D108BD9-81ED-4DB2-BD59-A6C34878D82A}">
                    <a16:rowId xmlns:a16="http://schemas.microsoft.com/office/drawing/2014/main" val="1676591666"/>
                  </a:ext>
                </a:extLst>
              </a:tr>
              <a:tr h="250161">
                <a:tc>
                  <a:txBody>
                    <a:bodyPr/>
                    <a:lstStyle/>
                    <a:p>
                      <a:r>
                        <a:rPr kumimoji="1" lang="en-US" altLang="ja-JP" sz="1200" dirty="0">
                          <a:latin typeface="Meiryo" panose="020B0604030504040204" pitchFamily="34" charset="-128"/>
                          <a:ea typeface="Meiryo" panose="020B0604030504040204" pitchFamily="34" charset="-128"/>
                        </a:rPr>
                        <a:t>robot controller</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0.4k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4</a:t>
                      </a:r>
                      <a:endParaRPr kumimoji="1" lang="ja-JP" altLang="en-US" sz="1200">
                        <a:latin typeface="Meiryo" panose="020B0604030504040204" pitchFamily="34" charset="-128"/>
                        <a:ea typeface="Meiryo" panose="020B0604030504040204" pitchFamily="34" charset="-128"/>
                      </a:endParaRPr>
                    </a:p>
                  </a:txBody>
                  <a:tcPr/>
                </a:tc>
                <a:tc>
                  <a:txBody>
                    <a:bodyPr/>
                    <a:lstStyle/>
                    <a:p>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2500544658"/>
                  </a:ext>
                </a:extLst>
              </a:tr>
              <a:tr h="250161">
                <a:tc>
                  <a:txBody>
                    <a:bodyPr/>
                    <a:lstStyle/>
                    <a:p>
                      <a:r>
                        <a:rPr kumimoji="1" lang="en-US" altLang="ja-JP" sz="1200" dirty="0">
                          <a:latin typeface="Meiryo" panose="020B0604030504040204" pitchFamily="34" charset="-128"/>
                          <a:ea typeface="Meiryo" panose="020B0604030504040204" pitchFamily="34" charset="-128"/>
                        </a:rPr>
                        <a:t>robot</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1.0k</a:t>
                      </a:r>
                      <a:endParaRPr kumimoji="1" lang="ja-JP" altLang="en-US" sz="1200">
                        <a:latin typeface="Meiryo" panose="020B0604030504040204" pitchFamily="34" charset="-128"/>
                        <a:ea typeface="Meiryo" panose="020B0604030504040204" pitchFamily="34" charset="-128"/>
                      </a:endParaRPr>
                    </a:p>
                  </a:txBody>
                  <a:tcPr/>
                </a:tc>
                <a:tc>
                  <a:txBody>
                    <a:bodyPr/>
                    <a:lstStyle/>
                    <a:p>
                      <a:pPr algn="r"/>
                      <a:r>
                        <a:rPr kumimoji="1" lang="en-US" altLang="ja-JP" sz="1200" dirty="0">
                          <a:latin typeface="Meiryo" panose="020B0604030504040204" pitchFamily="34" charset="-128"/>
                          <a:ea typeface="Meiryo" panose="020B0604030504040204" pitchFamily="34" charset="-128"/>
                        </a:rPr>
                        <a:t>10</a:t>
                      </a:r>
                      <a:endParaRPr kumimoji="1" lang="ja-JP" altLang="en-US" sz="1200">
                        <a:latin typeface="Meiryo" panose="020B0604030504040204" pitchFamily="34" charset="-128"/>
                        <a:ea typeface="Meiryo" panose="020B0604030504040204" pitchFamily="34" charset="-128"/>
                      </a:endParaRPr>
                    </a:p>
                  </a:txBody>
                  <a:tcPr/>
                </a:tc>
                <a:tc>
                  <a:txBody>
                    <a:bodyPr/>
                    <a:lstStyle/>
                    <a:p>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2884800947"/>
                  </a:ext>
                </a:extLst>
              </a:tr>
              <a:tr h="250161">
                <a:tc>
                  <a:txBody>
                    <a:bodyPr/>
                    <a:lstStyle/>
                    <a:p>
                      <a:r>
                        <a:rPr kumimoji="1" lang="ja-JP" altLang="en-US" sz="1200">
                          <a:latin typeface="Meiryo" panose="020B0604030504040204" pitchFamily="34" charset="-128"/>
                          <a:ea typeface="Meiryo" panose="020B0604030504040204" pitchFamily="34" charset="-128"/>
                        </a:rPr>
                        <a:t>計</a:t>
                      </a:r>
                    </a:p>
                  </a:txBody>
                  <a:tcPr/>
                </a:tc>
                <a:tc>
                  <a:txBody>
                    <a:bodyPr/>
                    <a:lstStyle/>
                    <a:p>
                      <a:pPr algn="r"/>
                      <a:r>
                        <a:rPr kumimoji="1" lang="en-US" altLang="ja-JP" sz="1200" b="1" dirty="0">
                          <a:solidFill>
                            <a:srgbClr val="FF0000"/>
                          </a:solidFill>
                          <a:latin typeface="Meiryo" panose="020B0604030504040204" pitchFamily="34" charset="-128"/>
                          <a:ea typeface="Meiryo" panose="020B0604030504040204" pitchFamily="34" charset="-128"/>
                        </a:rPr>
                        <a:t>15.0k</a:t>
                      </a:r>
                      <a:endParaRPr kumimoji="1" lang="ja-JP" altLang="en-US" sz="1200" b="1">
                        <a:solidFill>
                          <a:srgbClr val="FF0000"/>
                        </a:solidFill>
                        <a:latin typeface="Meiryo" panose="020B0604030504040204" pitchFamily="34" charset="-128"/>
                        <a:ea typeface="Meiryo" panose="020B0604030504040204" pitchFamily="34" charset="-128"/>
                      </a:endParaRPr>
                    </a:p>
                  </a:txBody>
                  <a:tcPr/>
                </a:tc>
                <a:tc>
                  <a:txBody>
                    <a:bodyPr/>
                    <a:lstStyle/>
                    <a:p>
                      <a:pPr algn="r"/>
                      <a:r>
                        <a:rPr kumimoji="1" lang="en-US" altLang="ja-JP" sz="1200" b="1" dirty="0">
                          <a:solidFill>
                            <a:srgbClr val="FF0000"/>
                          </a:solidFill>
                          <a:latin typeface="Meiryo" panose="020B0604030504040204" pitchFamily="34" charset="-128"/>
                          <a:ea typeface="Meiryo" panose="020B0604030504040204" pitchFamily="34" charset="-128"/>
                        </a:rPr>
                        <a:t>155</a:t>
                      </a:r>
                      <a:endParaRPr kumimoji="1" lang="ja-JP" altLang="en-US" sz="1200" b="1">
                        <a:solidFill>
                          <a:srgbClr val="FF0000"/>
                        </a:solidFill>
                        <a:latin typeface="Meiryo" panose="020B0604030504040204" pitchFamily="34" charset="-128"/>
                        <a:ea typeface="Meiryo" panose="020B0604030504040204" pitchFamily="34" charset="-128"/>
                      </a:endParaRPr>
                    </a:p>
                  </a:txBody>
                  <a:tcPr/>
                </a:tc>
                <a:tc>
                  <a:txBody>
                    <a:bodyPr/>
                    <a:lstStyle/>
                    <a:p>
                      <a:endParaRPr kumimoji="1" lang="ja-JP" altLang="en-US" sz="1200">
                        <a:latin typeface="Meiryo" panose="020B0604030504040204" pitchFamily="34" charset="-128"/>
                        <a:ea typeface="Meiryo" panose="020B0604030504040204" pitchFamily="34" charset="-128"/>
                      </a:endParaRPr>
                    </a:p>
                  </a:txBody>
                  <a:tcPr/>
                </a:tc>
                <a:extLst>
                  <a:ext uri="{0D108BD9-81ED-4DB2-BD59-A6C34878D82A}">
                    <a16:rowId xmlns:a16="http://schemas.microsoft.com/office/drawing/2014/main" val="1121447899"/>
                  </a:ext>
                </a:extLst>
              </a:tr>
            </a:tbl>
          </a:graphicData>
        </a:graphic>
      </p:graphicFrame>
    </p:spTree>
    <p:extLst>
      <p:ext uri="{BB962C8B-B14F-4D97-AF65-F5344CB8AC3E}">
        <p14:creationId xmlns:p14="http://schemas.microsoft.com/office/powerpoint/2010/main" val="1348099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EC6A9296-CC2A-0C4D-8A2D-90CA504DE0AF}"/>
              </a:ext>
            </a:extLst>
          </p:cNvPr>
          <p:cNvSpPr>
            <a:spLocks noGrp="1"/>
          </p:cNvSpPr>
          <p:nvPr>
            <p:ph idx="1"/>
          </p:nvPr>
        </p:nvSpPr>
        <p:spPr>
          <a:xfrm>
            <a:off x="628650" y="981777"/>
            <a:ext cx="7886700" cy="5195186"/>
          </a:xfrm>
        </p:spPr>
        <p:txBody>
          <a:bodyPr>
            <a:normAutofit fontScale="92500"/>
          </a:bodyPr>
          <a:lstStyle/>
          <a:p>
            <a:r>
              <a:rPr kumimoji="1" lang="ja-JP" altLang="en-US" sz="2400">
                <a:latin typeface="Meiryo" panose="020B0604030504040204" pitchFamily="34" charset="-128"/>
                <a:ea typeface="Meiryo" panose="020B0604030504040204" pitchFamily="34" charset="-128"/>
              </a:rPr>
              <a:t>搬送機能の遅さ</a:t>
            </a:r>
            <a:endParaRPr kumimoji="1" lang="en-US" altLang="ja-JP" sz="2400" dirty="0">
              <a:latin typeface="Meiryo" panose="020B0604030504040204" pitchFamily="34" charset="-128"/>
              <a:ea typeface="Meiryo" panose="020B0604030504040204" pitchFamily="34" charset="-128"/>
            </a:endParaRPr>
          </a:p>
          <a:p>
            <a:pPr lvl="1"/>
            <a:r>
              <a:rPr kumimoji="1" lang="ja-JP" altLang="en-US" sz="2000">
                <a:latin typeface="Meiryo" panose="020B0604030504040204" pitchFamily="34" charset="-128"/>
                <a:ea typeface="Meiryo" panose="020B0604030504040204" pitchFamily="34" charset="-128"/>
              </a:rPr>
              <a:t>パスプランニング処理に時間がかかる（計画失敗による）ケース</a:t>
            </a:r>
            <a:endParaRPr kumimoji="1" lang="en-US" altLang="ja-JP" sz="2000" dirty="0">
              <a:latin typeface="Meiryo" panose="020B0604030504040204" pitchFamily="34" charset="-128"/>
              <a:ea typeface="Meiryo" panose="020B0604030504040204" pitchFamily="34" charset="-128"/>
            </a:endParaRPr>
          </a:p>
          <a:p>
            <a:pPr lvl="1"/>
            <a:r>
              <a:rPr kumimoji="1" lang="ja-JP" altLang="en-US" sz="2000">
                <a:latin typeface="Meiryo" panose="020B0604030504040204" pitchFamily="34" charset="-128"/>
                <a:ea typeface="Meiryo" panose="020B0604030504040204" pitchFamily="34" charset="-128"/>
              </a:rPr>
              <a:t>アルゴリズムのチューニングが必要</a:t>
            </a:r>
            <a:endParaRPr kumimoji="1" lang="en-US" altLang="ja-JP" sz="2000" dirty="0">
              <a:latin typeface="Meiryo" panose="020B0604030504040204" pitchFamily="34" charset="-128"/>
              <a:ea typeface="Meiryo" panose="020B0604030504040204" pitchFamily="34" charset="-128"/>
            </a:endParaRPr>
          </a:p>
          <a:p>
            <a:r>
              <a:rPr kumimoji="1" lang="ja-JP" altLang="en-US" sz="2400">
                <a:latin typeface="Meiryo" panose="020B0604030504040204" pitchFamily="34" charset="-128"/>
                <a:ea typeface="Meiryo" panose="020B0604030504040204" pitchFamily="34" charset="-128"/>
              </a:rPr>
              <a:t>計画経路の品質の低さ</a:t>
            </a:r>
            <a:endParaRPr kumimoji="1" lang="en-US" altLang="ja-JP" sz="2400" dirty="0">
              <a:latin typeface="Meiryo" panose="020B0604030504040204" pitchFamily="34" charset="-128"/>
              <a:ea typeface="Meiryo" panose="020B0604030504040204" pitchFamily="34" charset="-128"/>
            </a:endParaRPr>
          </a:p>
          <a:p>
            <a:pPr lvl="1"/>
            <a:r>
              <a:rPr lang="en-US" altLang="ja-JP" sz="2000" dirty="0" err="1">
                <a:latin typeface="Meiryo" panose="020B0604030504040204" pitchFamily="34" charset="-128"/>
                <a:ea typeface="Meiryo" panose="020B0604030504040204" pitchFamily="34" charset="-128"/>
              </a:rPr>
              <a:t>MoveIt</a:t>
            </a:r>
            <a:r>
              <a:rPr lang="en-US" altLang="ja-JP" sz="2000" dirty="0">
                <a:latin typeface="Meiryo" panose="020B0604030504040204" pitchFamily="34" charset="-128"/>
                <a:ea typeface="Meiryo" panose="020B0604030504040204" pitchFamily="34" charset="-128"/>
              </a:rPr>
              <a:t>!</a:t>
            </a:r>
            <a:r>
              <a:rPr lang="ja-JP" altLang="en-US" sz="2000">
                <a:latin typeface="Meiryo" panose="020B0604030504040204" pitchFamily="34" charset="-128"/>
                <a:ea typeface="Meiryo" panose="020B0604030504040204" pitchFamily="34" charset="-128"/>
              </a:rPr>
              <a:t>の</a:t>
            </a:r>
            <a:r>
              <a:rPr lang="en-US" altLang="ja-JP" sz="2000" dirty="0">
                <a:latin typeface="Meiryo" panose="020B0604030504040204" pitchFamily="34" charset="-128"/>
                <a:ea typeface="Meiryo" panose="020B0604030504040204" pitchFamily="34" charset="-128"/>
              </a:rPr>
              <a:t>OMPL</a:t>
            </a:r>
            <a:r>
              <a:rPr lang="ja-JP" altLang="en-US" sz="2000">
                <a:latin typeface="Meiryo" panose="020B0604030504040204" pitchFamily="34" charset="-128"/>
                <a:ea typeface="Meiryo" panose="020B0604030504040204" pitchFamily="34" charset="-128"/>
              </a:rPr>
              <a:t>による経路計画→産ロボの人によるティーチングより冗長・非効率な経路を生成</a:t>
            </a:r>
            <a:endParaRPr lang="en-US" altLang="ja-JP" sz="2000" dirty="0">
              <a:latin typeface="Meiryo" panose="020B0604030504040204" pitchFamily="34" charset="-128"/>
              <a:ea typeface="Meiryo" panose="020B0604030504040204" pitchFamily="34" charset="-128"/>
            </a:endParaRPr>
          </a:p>
          <a:p>
            <a:pPr lvl="1"/>
            <a:r>
              <a:rPr lang="ja-JP" altLang="en-US" sz="2000">
                <a:latin typeface="Meiryo" panose="020B0604030504040204" pitchFamily="34" charset="-128"/>
                <a:ea typeface="Meiryo" panose="020B0604030504040204" pitchFamily="34" charset="-128"/>
              </a:rPr>
              <a:t>軸制限、仮想障害物、セルからはみ出た経路の強制停止、などにより改善</a:t>
            </a:r>
            <a:endParaRPr lang="en-US" altLang="ja-JP" sz="2000" dirty="0">
              <a:latin typeface="Meiryo" panose="020B0604030504040204" pitchFamily="34" charset="-128"/>
              <a:ea typeface="Meiryo" panose="020B0604030504040204" pitchFamily="34" charset="-128"/>
            </a:endParaRPr>
          </a:p>
          <a:p>
            <a:r>
              <a:rPr lang="ja-JP" altLang="en-US" sz="2400">
                <a:latin typeface="Meiryo" panose="020B0604030504040204" pitchFamily="34" charset="-128"/>
                <a:ea typeface="Meiryo" panose="020B0604030504040204" pitchFamily="34" charset="-128"/>
              </a:rPr>
              <a:t>成功率の低さ</a:t>
            </a:r>
            <a:endParaRPr lang="en-US" altLang="ja-JP" sz="2400" dirty="0">
              <a:latin typeface="Meiryo" panose="020B0604030504040204" pitchFamily="34" charset="-128"/>
              <a:ea typeface="Meiryo" panose="020B0604030504040204" pitchFamily="34" charset="-128"/>
            </a:endParaRPr>
          </a:p>
          <a:p>
            <a:pPr lvl="1"/>
            <a:r>
              <a:rPr lang="ja-JP" altLang="en-US" sz="2000">
                <a:latin typeface="Meiryo" panose="020B0604030504040204" pitchFamily="34" charset="-128"/>
                <a:ea typeface="Meiryo" panose="020B0604030504040204" pitchFamily="34" charset="-128"/>
              </a:rPr>
              <a:t>計画と実動作のハンドとワークの位置誤差台</a:t>
            </a:r>
            <a:endParaRPr lang="en-US" altLang="ja-JP" sz="2000" dirty="0">
              <a:latin typeface="Meiryo" panose="020B0604030504040204" pitchFamily="34" charset="-128"/>
              <a:ea typeface="Meiryo" panose="020B0604030504040204" pitchFamily="34" charset="-128"/>
            </a:endParaRPr>
          </a:p>
          <a:p>
            <a:pPr lvl="1"/>
            <a:r>
              <a:rPr lang="ja-JP" altLang="en-US" sz="2000">
                <a:latin typeface="Meiryo" panose="020B0604030504040204" pitchFamily="34" charset="-128"/>
                <a:ea typeface="Meiryo" panose="020B0604030504040204" pitchFamily="34" charset="-128"/>
              </a:rPr>
              <a:t>キャリブレーションの問題</a:t>
            </a:r>
            <a:endParaRPr lang="en-US" altLang="ja-JP" sz="2000" dirty="0">
              <a:latin typeface="Meiryo" panose="020B0604030504040204" pitchFamily="34" charset="-128"/>
              <a:ea typeface="Meiryo" panose="020B0604030504040204" pitchFamily="34" charset="-128"/>
            </a:endParaRPr>
          </a:p>
          <a:p>
            <a:r>
              <a:rPr lang="ja-JP" altLang="en-US" sz="2400">
                <a:latin typeface="Meiryo" panose="020B0604030504040204" pitchFamily="34" charset="-128"/>
                <a:ea typeface="Meiryo" panose="020B0604030504040204" pitchFamily="34" charset="-128"/>
              </a:rPr>
              <a:t>異常系処理の必要性</a:t>
            </a:r>
            <a:endParaRPr lang="en-US" altLang="ja-JP" sz="2400" dirty="0">
              <a:latin typeface="Meiryo" panose="020B0604030504040204" pitchFamily="34" charset="-128"/>
              <a:ea typeface="Meiryo" panose="020B0604030504040204" pitchFamily="34" charset="-128"/>
            </a:endParaRPr>
          </a:p>
          <a:p>
            <a:pPr lvl="1"/>
            <a:r>
              <a:rPr lang="ja-JP" altLang="en-US" sz="2000">
                <a:latin typeface="Meiryo" panose="020B0604030504040204" pitchFamily="34" charset="-128"/>
                <a:ea typeface="Meiryo" panose="020B0604030504040204" pitchFamily="34" charset="-128"/>
              </a:rPr>
              <a:t>デフォルトでは、異常系（ワークが無い、経路計画失敗、ピッキング失敗等）への対応は無し</a:t>
            </a:r>
            <a:endParaRPr lang="en-US" altLang="ja-JP" sz="2000" dirty="0">
              <a:latin typeface="Meiryo" panose="020B0604030504040204" pitchFamily="34" charset="-128"/>
              <a:ea typeface="Meiryo" panose="020B0604030504040204" pitchFamily="34" charset="-128"/>
            </a:endParaRPr>
          </a:p>
          <a:p>
            <a:pPr lvl="1"/>
            <a:r>
              <a:rPr lang="ja-JP" altLang="en-US" sz="2000">
                <a:latin typeface="Meiryo" panose="020B0604030504040204" pitchFamily="34" charset="-128"/>
                <a:ea typeface="Meiryo" panose="020B0604030504040204" pitchFamily="34" charset="-128"/>
              </a:rPr>
              <a:t>自前で実装する必要あり、フレーワーク側での対応があるべき</a:t>
            </a:r>
            <a:endParaRPr lang="en-US" altLang="ja-JP" sz="2000" dirty="0">
              <a:latin typeface="Meiryo" panose="020B0604030504040204" pitchFamily="34" charset="-128"/>
              <a:ea typeface="Meiryo" panose="020B0604030504040204" pitchFamily="34" charset="-128"/>
            </a:endParaRPr>
          </a:p>
          <a:p>
            <a:endParaRPr kumimoji="1" lang="en-US" altLang="ja-JP" sz="2400" dirty="0">
              <a:latin typeface="Meiryo" panose="020B0604030504040204" pitchFamily="34" charset="-128"/>
              <a:ea typeface="Meiryo" panose="020B0604030504040204" pitchFamily="34" charset="-128"/>
            </a:endParaRPr>
          </a:p>
          <a:p>
            <a:endParaRPr kumimoji="1" lang="ja-JP" altLang="en-US" sz="2400">
              <a:latin typeface="Meiryo" panose="020B0604030504040204" pitchFamily="34" charset="-128"/>
              <a:ea typeface="Meiryo" panose="020B0604030504040204" pitchFamily="34" charset="-128"/>
            </a:endParaRPr>
          </a:p>
        </p:txBody>
      </p:sp>
      <p:sp>
        <p:nvSpPr>
          <p:cNvPr id="4" name="タイトル 1">
            <a:extLst>
              <a:ext uri="{FF2B5EF4-FFF2-40B4-BE49-F238E27FC236}">
                <a16:creationId xmlns:a16="http://schemas.microsoft.com/office/drawing/2014/main" id="{DC68D3FB-6D3D-8D4A-97C7-166D325D70BC}"/>
              </a:ext>
            </a:extLst>
          </p:cNvPr>
          <p:cNvSpPr txBox="1">
            <a:spLocks/>
          </p:cNvSpPr>
          <p:nvPr/>
        </p:nvSpPr>
        <p:spPr>
          <a:xfrm>
            <a:off x="628650" y="365126"/>
            <a:ext cx="7886700" cy="494953"/>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3200" dirty="0">
                <a:latin typeface="Meiryo" panose="020B0604030504040204" pitchFamily="34" charset="-128"/>
                <a:ea typeface="Meiryo" panose="020B0604030504040204" pitchFamily="34" charset="-128"/>
              </a:rPr>
              <a:t>OSS</a:t>
            </a:r>
            <a:r>
              <a:rPr lang="ja-JP" altLang="en-US" sz="3200">
                <a:latin typeface="Meiryo" panose="020B0604030504040204" pitchFamily="34" charset="-128"/>
                <a:ea typeface="Meiryo" panose="020B0604030504040204" pitchFamily="34" charset="-128"/>
              </a:rPr>
              <a:t>使用時の課題</a:t>
            </a:r>
          </a:p>
        </p:txBody>
      </p:sp>
    </p:spTree>
    <p:extLst>
      <p:ext uri="{BB962C8B-B14F-4D97-AF65-F5344CB8AC3E}">
        <p14:creationId xmlns:p14="http://schemas.microsoft.com/office/powerpoint/2010/main" val="2726349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EC8BCA08-A615-C04F-89BA-1085F3A88FD9}"/>
              </a:ext>
            </a:extLst>
          </p:cNvPr>
          <p:cNvSpPr>
            <a:spLocks noGrp="1"/>
          </p:cNvSpPr>
          <p:nvPr>
            <p:ph idx="1"/>
          </p:nvPr>
        </p:nvSpPr>
        <p:spPr>
          <a:xfrm>
            <a:off x="628650" y="962526"/>
            <a:ext cx="7886700" cy="5214437"/>
          </a:xfrm>
        </p:spPr>
        <p:txBody>
          <a:bodyPr>
            <a:normAutofit lnSpcReduction="10000"/>
          </a:bodyPr>
          <a:lstStyle/>
          <a:p>
            <a:pPr marL="0" indent="0">
              <a:buNone/>
            </a:pPr>
            <a:r>
              <a:rPr kumimoji="1" lang="en-US" altLang="ja-JP" dirty="0">
                <a:latin typeface="Meiryo" panose="020B0604030504040204" pitchFamily="34" charset="-128"/>
                <a:ea typeface="Meiryo" panose="020B0604030504040204" pitchFamily="34" charset="-128"/>
              </a:rPr>
              <a:t>Pros.</a:t>
            </a:r>
          </a:p>
          <a:p>
            <a:r>
              <a:rPr kumimoji="1" lang="ja-JP" altLang="en-US">
                <a:latin typeface="Meiryo" panose="020B0604030504040204" pitchFamily="34" charset="-128"/>
                <a:ea typeface="Meiryo" panose="020B0604030504040204" pitchFamily="34" charset="-128"/>
              </a:rPr>
              <a:t>開発工数・期間の圧倒的な短さ</a:t>
            </a:r>
            <a:endParaRPr kumimoji="1"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拡張性、類似案件への対応能力の高さ</a:t>
            </a:r>
            <a:endParaRPr lang="en-US" altLang="ja-JP" dirty="0">
              <a:latin typeface="Meiryo" panose="020B0604030504040204" pitchFamily="34" charset="-128"/>
              <a:ea typeface="Meiryo" panose="020B0604030504040204" pitchFamily="34" charset="-128"/>
            </a:endParaRPr>
          </a:p>
          <a:p>
            <a:r>
              <a:rPr kumimoji="1" lang="ja-JP" altLang="en-US">
                <a:latin typeface="Meiryo" panose="020B0604030504040204" pitchFamily="34" charset="-128"/>
                <a:ea typeface="Meiryo" panose="020B0604030504040204" pitchFamily="34" charset="-128"/>
              </a:rPr>
              <a:t>多様なロボット・周辺機器対応の容易さ</a:t>
            </a:r>
            <a:endParaRPr kumimoji="1"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汎用機能の組合わせによる柔軟な対応</a:t>
            </a:r>
            <a:endParaRPr lang="en-US" altLang="ja-JP" dirty="0">
              <a:latin typeface="Meiryo" panose="020B0604030504040204" pitchFamily="34" charset="-128"/>
              <a:ea typeface="Meiryo" panose="020B0604030504040204" pitchFamily="34" charset="-128"/>
            </a:endParaRPr>
          </a:p>
          <a:p>
            <a:pPr lvl="1"/>
            <a:r>
              <a:rPr lang="en-US" altLang="ja-JP" dirty="0">
                <a:latin typeface="Meiryo" panose="020B0604030504040204" pitchFamily="34" charset="-128"/>
                <a:ea typeface="Meiryo" panose="020B0604030504040204" pitchFamily="34" charset="-128"/>
              </a:rPr>
              <a:t>cf. </a:t>
            </a:r>
            <a:r>
              <a:rPr lang="ja-JP" altLang="en-US">
                <a:latin typeface="Meiryo" panose="020B0604030504040204" pitchFamily="34" charset="-128"/>
                <a:ea typeface="Meiryo" panose="020B0604030504040204" pitchFamily="34" charset="-128"/>
              </a:rPr>
              <a:t>専用機（高速・高信頼だが高価・工数多・柔軟性低）</a:t>
            </a:r>
            <a:endParaRPr kumimoji="1" lang="en-US" altLang="ja-JP" dirty="0">
              <a:latin typeface="Meiryo" panose="020B0604030504040204" pitchFamily="34" charset="-128"/>
              <a:ea typeface="Meiryo" panose="020B0604030504040204" pitchFamily="34" charset="-128"/>
            </a:endParaRPr>
          </a:p>
          <a:p>
            <a:pPr marL="0" indent="0">
              <a:buNone/>
            </a:pPr>
            <a:r>
              <a:rPr lang="en-US" altLang="ja-JP" dirty="0">
                <a:latin typeface="Meiryo" panose="020B0604030504040204" pitchFamily="34" charset="-128"/>
                <a:ea typeface="Meiryo" panose="020B0604030504040204" pitchFamily="34" charset="-128"/>
              </a:rPr>
              <a:t>Cons.</a:t>
            </a:r>
          </a:p>
          <a:p>
            <a:r>
              <a:rPr kumimoji="1" lang="ja-JP" altLang="en-US">
                <a:latin typeface="Meiryo" panose="020B0604030504040204" pitchFamily="34" charset="-128"/>
                <a:ea typeface="Meiryo" panose="020B0604030504040204" pitchFamily="34" charset="-128"/>
              </a:rPr>
              <a:t>性能向上には知識とノウハウ必要</a:t>
            </a:r>
            <a:endParaRPr kumimoji="1" lang="en-US" altLang="ja-JP" dirty="0">
              <a:latin typeface="Meiryo" panose="020B0604030504040204" pitchFamily="34" charset="-128"/>
              <a:ea typeface="Meiryo" panose="020B0604030504040204" pitchFamily="34" charset="-128"/>
            </a:endParaRPr>
          </a:p>
          <a:p>
            <a:pPr lvl="1"/>
            <a:r>
              <a:rPr lang="ja-JP" altLang="en-US">
                <a:latin typeface="Meiryo" panose="020B0604030504040204" pitchFamily="34" charset="-128"/>
                <a:ea typeface="Meiryo" panose="020B0604030504040204" pitchFamily="34" charset="-128"/>
              </a:rPr>
              <a:t>自社開発しても同様</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学習コストの高さ、対応の難しさ</a:t>
            </a:r>
            <a:endParaRPr lang="en-US" altLang="ja-JP" dirty="0">
              <a:latin typeface="Meiryo" panose="020B0604030504040204" pitchFamily="34" charset="-128"/>
              <a:ea typeface="Meiryo" panose="020B0604030504040204" pitchFamily="34" charset="-128"/>
            </a:endParaRPr>
          </a:p>
          <a:p>
            <a:pPr lvl="1"/>
            <a:r>
              <a:rPr lang="en-US" altLang="ja-JP" dirty="0">
                <a:latin typeface="Meiryo" panose="020B0604030504040204" pitchFamily="34" charset="-128"/>
                <a:ea typeface="Meiryo" panose="020B0604030504040204" pitchFamily="34" charset="-128"/>
              </a:rPr>
              <a:t>OSS</a:t>
            </a:r>
            <a:r>
              <a:rPr lang="ja-JP" altLang="en-US">
                <a:latin typeface="Meiryo" panose="020B0604030504040204" pitchFamily="34" charset="-128"/>
                <a:ea typeface="Meiryo" panose="020B0604030504040204" pitchFamily="34" charset="-128"/>
              </a:rPr>
              <a:t>ドキュメント、サポート・品質の不足</a:t>
            </a:r>
            <a:endParaRPr lang="en-US" altLang="ja-JP" dirty="0">
              <a:latin typeface="Meiryo" panose="020B0604030504040204" pitchFamily="34" charset="-128"/>
              <a:ea typeface="Meiryo" panose="020B0604030504040204" pitchFamily="34" charset="-128"/>
            </a:endParaRPr>
          </a:p>
          <a:p>
            <a:endParaRPr lang="en-US" altLang="ja-JP" dirty="0">
              <a:latin typeface="Meiryo" panose="020B0604030504040204" pitchFamily="34" charset="-128"/>
              <a:ea typeface="Meiryo" panose="020B0604030504040204" pitchFamily="34" charset="-128"/>
            </a:endParaRPr>
          </a:p>
          <a:p>
            <a:pPr lvl="1"/>
            <a:endParaRPr lang="en-US" altLang="ja-JP" dirty="0">
              <a:latin typeface="Meiryo" panose="020B0604030504040204" pitchFamily="34" charset="-128"/>
              <a:ea typeface="Meiryo" panose="020B0604030504040204" pitchFamily="34" charset="-128"/>
            </a:endParaRPr>
          </a:p>
          <a:p>
            <a:pPr lvl="1"/>
            <a:endParaRPr lang="en-US" altLang="ja-JP" dirty="0">
              <a:latin typeface="Meiryo" panose="020B0604030504040204" pitchFamily="34" charset="-128"/>
              <a:ea typeface="Meiryo" panose="020B0604030504040204" pitchFamily="34" charset="-128"/>
            </a:endParaRPr>
          </a:p>
          <a:p>
            <a:endParaRPr lang="en-US" altLang="ja-JP" dirty="0">
              <a:latin typeface="Meiryo" panose="020B0604030504040204" pitchFamily="34" charset="-128"/>
              <a:ea typeface="Meiryo" panose="020B0604030504040204" pitchFamily="34" charset="-128"/>
            </a:endParaRPr>
          </a:p>
          <a:p>
            <a:endParaRPr kumimoji="1" lang="en-US" altLang="ja-JP" dirty="0">
              <a:latin typeface="Meiryo" panose="020B0604030504040204" pitchFamily="34" charset="-128"/>
              <a:ea typeface="Meiryo" panose="020B0604030504040204" pitchFamily="34" charset="-128"/>
            </a:endParaRPr>
          </a:p>
          <a:p>
            <a:endParaRPr kumimoji="1" lang="en-US" altLang="ja-JP" dirty="0">
              <a:latin typeface="Meiryo" panose="020B0604030504040204" pitchFamily="34" charset="-128"/>
              <a:ea typeface="Meiryo" panose="020B0604030504040204" pitchFamily="34" charset="-128"/>
            </a:endParaRPr>
          </a:p>
        </p:txBody>
      </p:sp>
      <p:sp>
        <p:nvSpPr>
          <p:cNvPr id="4" name="タイトル 1">
            <a:extLst>
              <a:ext uri="{FF2B5EF4-FFF2-40B4-BE49-F238E27FC236}">
                <a16:creationId xmlns:a16="http://schemas.microsoft.com/office/drawing/2014/main" id="{F36F0322-7BFC-7D4D-BB97-CD3F6287DABD}"/>
              </a:ext>
            </a:extLst>
          </p:cNvPr>
          <p:cNvSpPr txBox="1">
            <a:spLocks/>
          </p:cNvSpPr>
          <p:nvPr/>
        </p:nvSpPr>
        <p:spPr>
          <a:xfrm>
            <a:off x="628650" y="365126"/>
            <a:ext cx="7886700" cy="494953"/>
          </a:xfrm>
          <a:prstGeom prst="rect">
            <a:avLst/>
          </a:prstGeom>
        </p:spPr>
        <p:txBody>
          <a:bodyPr vert="horz" lIns="91440" tIns="45720" rIns="91440" bIns="45720" rtlCol="0" anchor="ctr">
            <a:normAutofit fontScale="90000" lnSpcReduction="10000"/>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en-US" altLang="ja-JP" sz="3200" dirty="0">
                <a:latin typeface="Meiryo" panose="020B0604030504040204" pitchFamily="34" charset="-128"/>
                <a:ea typeface="Meiryo" panose="020B0604030504040204" pitchFamily="34" charset="-128"/>
              </a:rPr>
              <a:t>OSS</a:t>
            </a:r>
            <a:r>
              <a:rPr lang="ja-JP" altLang="en-US" sz="3200">
                <a:latin typeface="Meiryo" panose="020B0604030504040204" pitchFamily="34" charset="-128"/>
                <a:ea typeface="Meiryo" panose="020B0604030504040204" pitchFamily="34" charset="-128"/>
              </a:rPr>
              <a:t>使用の将来性</a:t>
            </a:r>
          </a:p>
        </p:txBody>
      </p:sp>
    </p:spTree>
    <p:extLst>
      <p:ext uri="{BB962C8B-B14F-4D97-AF65-F5344CB8AC3E}">
        <p14:creationId xmlns:p14="http://schemas.microsoft.com/office/powerpoint/2010/main" val="1102685838"/>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283</TotalTime>
  <Words>1544</Words>
  <Application>Microsoft Macintosh PowerPoint</Application>
  <PresentationFormat>画面に合わせる (4:3)</PresentationFormat>
  <Paragraphs>215</Paragraphs>
  <Slides>8</Slides>
  <Notes>2</Notes>
  <HiddenSlides>0</HiddenSlides>
  <MMClips>1</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8</vt:i4>
      </vt:variant>
    </vt:vector>
  </HeadingPairs>
  <TitlesOfParts>
    <vt:vector size="16" baseType="lpstr">
      <vt:lpstr>Meiryo UI</vt:lpstr>
      <vt:lpstr>メイリオ</vt:lpstr>
      <vt:lpstr>メイリオ</vt:lpstr>
      <vt:lpstr>游ゴシック</vt:lpstr>
      <vt:lpstr>Arial</vt:lpstr>
      <vt:lpstr>Calibri</vt:lpstr>
      <vt:lpstr>Calibri Light</vt:lpstr>
      <vt:lpstr>Office テーマ</vt:lpstr>
      <vt:lpstr>PowerPoint プレゼンテーション</vt:lpstr>
      <vt:lpstr>PowerPoint プレゼンテーション</vt:lpstr>
      <vt:lpstr>PowerPoint プレゼンテーション</vt:lpstr>
      <vt:lpstr>OSS不使用時の工数見積</vt:lpstr>
      <vt:lpstr>新規開発すべきモジュールと機能</vt:lpstr>
      <vt:lpstr>OSS不使用時の工数見積</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安藤慶昭</dc:creator>
  <cp:lastModifiedBy>安藤慶昭</cp:lastModifiedBy>
  <cp:revision>26</cp:revision>
  <dcterms:created xsi:type="dcterms:W3CDTF">2019-12-11T01:22:01Z</dcterms:created>
  <dcterms:modified xsi:type="dcterms:W3CDTF">2021-01-20T16:36:21Z</dcterms:modified>
</cp:coreProperties>
</file>

<file path=docProps/thumbnail.jpeg>
</file>